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80"/>
  </p:notesMasterIdLst>
  <p:sldIdLst>
    <p:sldId id="256" r:id="rId2"/>
    <p:sldId id="257" r:id="rId3"/>
    <p:sldId id="370" r:id="rId4"/>
    <p:sldId id="377" r:id="rId5"/>
    <p:sldId id="376" r:id="rId6"/>
    <p:sldId id="371" r:id="rId7"/>
    <p:sldId id="381" r:id="rId8"/>
    <p:sldId id="382" r:id="rId9"/>
    <p:sldId id="383" r:id="rId10"/>
    <p:sldId id="384" r:id="rId11"/>
    <p:sldId id="375" r:id="rId12"/>
    <p:sldId id="385" r:id="rId13"/>
    <p:sldId id="387" r:id="rId14"/>
    <p:sldId id="389" r:id="rId15"/>
    <p:sldId id="276" r:id="rId16"/>
    <p:sldId id="390" r:id="rId17"/>
    <p:sldId id="391" r:id="rId18"/>
    <p:sldId id="392" r:id="rId19"/>
    <p:sldId id="282" r:id="rId20"/>
    <p:sldId id="283" r:id="rId21"/>
    <p:sldId id="395" r:id="rId22"/>
    <p:sldId id="278" r:id="rId23"/>
    <p:sldId id="394" r:id="rId24"/>
    <p:sldId id="372" r:id="rId25"/>
    <p:sldId id="399" r:id="rId26"/>
    <p:sldId id="398" r:id="rId27"/>
    <p:sldId id="396" r:id="rId28"/>
    <p:sldId id="406" r:id="rId29"/>
    <p:sldId id="418" r:id="rId30"/>
    <p:sldId id="405" r:id="rId31"/>
    <p:sldId id="419" r:id="rId32"/>
    <p:sldId id="408" r:id="rId33"/>
    <p:sldId id="407" r:id="rId34"/>
    <p:sldId id="409" r:id="rId35"/>
    <p:sldId id="411" r:id="rId36"/>
    <p:sldId id="410" r:id="rId37"/>
    <p:sldId id="412" r:id="rId38"/>
    <p:sldId id="373" r:id="rId39"/>
    <p:sldId id="421" r:id="rId40"/>
    <p:sldId id="416" r:id="rId41"/>
    <p:sldId id="417" r:id="rId42"/>
    <p:sldId id="439" r:id="rId43"/>
    <p:sldId id="440" r:id="rId44"/>
    <p:sldId id="430" r:id="rId45"/>
    <p:sldId id="374" r:id="rId46"/>
    <p:sldId id="415" r:id="rId47"/>
    <p:sldId id="420" r:id="rId48"/>
    <p:sldId id="422" r:id="rId49"/>
    <p:sldId id="423" r:id="rId50"/>
    <p:sldId id="424" r:id="rId51"/>
    <p:sldId id="425" r:id="rId52"/>
    <p:sldId id="426" r:id="rId53"/>
    <p:sldId id="427" r:id="rId54"/>
    <p:sldId id="429" r:id="rId55"/>
    <p:sldId id="431" r:id="rId56"/>
    <p:sldId id="437" r:id="rId57"/>
    <p:sldId id="379" r:id="rId58"/>
    <p:sldId id="403" r:id="rId59"/>
    <p:sldId id="402" r:id="rId60"/>
    <p:sldId id="435" r:id="rId61"/>
    <p:sldId id="438" r:id="rId62"/>
    <p:sldId id="433" r:id="rId63"/>
    <p:sldId id="401" r:id="rId64"/>
    <p:sldId id="432" r:id="rId65"/>
    <p:sldId id="436" r:id="rId66"/>
    <p:sldId id="293" r:id="rId67"/>
    <p:sldId id="294" r:id="rId68"/>
    <p:sldId id="434" r:id="rId69"/>
    <p:sldId id="380" r:id="rId70"/>
    <p:sldId id="441" r:id="rId71"/>
    <p:sldId id="442" r:id="rId72"/>
    <p:sldId id="404" r:id="rId73"/>
    <p:sldId id="267" r:id="rId74"/>
    <p:sldId id="262" r:id="rId75"/>
    <p:sldId id="302" r:id="rId76"/>
    <p:sldId id="365" r:id="rId77"/>
    <p:sldId id="270" r:id="rId78"/>
    <p:sldId id="443" r:id="rId79"/>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4" autoAdjust="0"/>
    <p:restoredTop sz="94660"/>
  </p:normalViewPr>
  <p:slideViewPr>
    <p:cSldViewPr snapToGrid="0" snapToObjects="1">
      <p:cViewPr varScale="1">
        <p:scale>
          <a:sx n="86" d="100"/>
          <a:sy n="86" d="100"/>
        </p:scale>
        <p:origin x="1219" y="72"/>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2F6879-603E-754B-9B04-8AAE8D479E4C}" type="datetimeFigureOut">
              <a:rPr lang="en-US" smtClean="0"/>
              <a:t>7/3/2023</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C1D86-6F9C-9646-B809-264C58FC1970}" type="slidenum">
              <a:rPr lang="en-US" smtClean="0"/>
              <a:t>‹#›</a:t>
            </a:fld>
            <a:endParaRPr lang="en-US"/>
          </a:p>
        </p:txBody>
      </p:sp>
    </p:spTree>
    <p:extLst>
      <p:ext uri="{BB962C8B-B14F-4D97-AF65-F5344CB8AC3E}">
        <p14:creationId xmlns:p14="http://schemas.microsoft.com/office/powerpoint/2010/main" val="3206508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55365D2C-89FD-4C8C-87DA-52066B8824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A284B89-1CF1-4C9C-9ACF-33068FB1A366}" type="slidenum">
              <a:rPr lang="en-US" altLang="zh-CN"/>
              <a:pPr/>
              <a:t>13</a:t>
            </a:fld>
            <a:endParaRPr lang="en-US" altLang="zh-CN"/>
          </a:p>
        </p:txBody>
      </p:sp>
      <p:sp>
        <p:nvSpPr>
          <p:cNvPr id="25603" name="Rectangle 2">
            <a:extLst>
              <a:ext uri="{FF2B5EF4-FFF2-40B4-BE49-F238E27FC236}">
                <a16:creationId xmlns:a16="http://schemas.microsoft.com/office/drawing/2014/main" id="{08FCCE19-E8EA-48F1-822F-E1964F1D4893}"/>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9E155A9D-9C6F-4DC6-9FB7-422161979B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FD2B61C8-FAEA-4143-BC59-83EEFF910D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27A021C-2BF3-4826-AC5F-9D55C84E1963}" type="slidenum">
              <a:rPr lang="en-US" altLang="zh-CN"/>
              <a:pPr/>
              <a:t>14</a:t>
            </a:fld>
            <a:endParaRPr lang="en-US" altLang="zh-CN"/>
          </a:p>
        </p:txBody>
      </p:sp>
      <p:sp>
        <p:nvSpPr>
          <p:cNvPr id="26627" name="Rectangle 2">
            <a:extLst>
              <a:ext uri="{FF2B5EF4-FFF2-40B4-BE49-F238E27FC236}">
                <a16:creationId xmlns:a16="http://schemas.microsoft.com/office/drawing/2014/main" id="{6F181535-446C-48AC-857E-0F33C3C1E028}"/>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64F091A2-1F9E-4058-90DD-18C387D8334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C4D5889-9C47-1542-89BF-71BA5CAEC00A}" type="datetimeFigureOut">
              <a:rPr lang="en-US" smtClean="0"/>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4038872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4D5889-9C47-1542-89BF-71BA5CAEC00A}" type="datetimeFigureOut">
              <a:rPr lang="en-US" smtClean="0"/>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979724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4D5889-9C47-1542-89BF-71BA5CAEC00A}" type="datetimeFigureOut">
              <a:rPr lang="en-US" smtClean="0"/>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335751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4D5889-9C47-1542-89BF-71BA5CAEC00A}" type="datetimeFigureOut">
              <a:rPr lang="en-US" smtClean="0"/>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2354433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C4D5889-9C47-1542-89BF-71BA5CAEC00A}" type="datetimeFigureOut">
              <a:rPr lang="en-US" smtClean="0"/>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16906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C4D5889-9C47-1542-89BF-71BA5CAEC00A}" type="datetimeFigureOut">
              <a:rPr lang="en-US" smtClean="0"/>
              <a:t>7/3/2023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70258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C4D5889-9C47-1542-89BF-71BA5CAEC00A}" type="datetimeFigureOut">
              <a:rPr lang="en-US" smtClean="0"/>
              <a:t>7/3/2023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24858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C4D5889-9C47-1542-89BF-71BA5CAEC00A}" type="datetimeFigureOut">
              <a:rPr lang="en-US" smtClean="0"/>
              <a:t>7/3/2023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2915583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4D5889-9C47-1542-89BF-71BA5CAEC00A}" type="datetimeFigureOut">
              <a:rPr lang="en-US" smtClean="0"/>
              <a:t>7/3/2023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1282837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C4D5889-9C47-1542-89BF-71BA5CAEC00A}" type="datetimeFigureOut">
              <a:rPr lang="en-US" smtClean="0"/>
              <a:t>7/3/2023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555946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C4D5889-9C47-1542-89BF-71BA5CAEC00A}" type="datetimeFigureOut">
              <a:rPr lang="en-US" smtClean="0"/>
              <a:t>7/3/2023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DF8427-4C18-6C43-BFAB-BAEC5845A11E}" type="slidenum">
              <a:rPr lang="en-US" smtClean="0"/>
              <a:t>‹#›</a:t>
            </a:fld>
            <a:endParaRPr lang="en-US"/>
          </a:p>
        </p:txBody>
      </p:sp>
    </p:spTree>
    <p:extLst>
      <p:ext uri="{BB962C8B-B14F-4D97-AF65-F5344CB8AC3E}">
        <p14:creationId xmlns:p14="http://schemas.microsoft.com/office/powerpoint/2010/main" val="1146288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4D5889-9C47-1542-89BF-71BA5CAEC00A}" type="datetimeFigureOut">
              <a:rPr lang="en-US" smtClean="0"/>
              <a:t>7/3/2023</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DF8427-4C18-6C43-BFAB-BAEC5845A11E}" type="slidenum">
              <a:rPr lang="en-US" smtClean="0"/>
              <a:t>‹#›</a:t>
            </a:fld>
            <a:endParaRPr lang="en-US"/>
          </a:p>
        </p:txBody>
      </p:sp>
    </p:spTree>
    <p:extLst>
      <p:ext uri="{BB962C8B-B14F-4D97-AF65-F5344CB8AC3E}">
        <p14:creationId xmlns:p14="http://schemas.microsoft.com/office/powerpoint/2010/main" val="280042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link.springer.com/article/10.1007/s13201-021-01376-7#ref-CR15" TargetMode="External"/><Relationship Id="rId2" Type="http://schemas.openxmlformats.org/officeDocument/2006/relationships/image" Target="../media/image24.emf"/><Relationship Id="rId1" Type="http://schemas.openxmlformats.org/officeDocument/2006/relationships/slideLayout" Target="../slideLayouts/slideLayout7.xml"/><Relationship Id="rId5" Type="http://schemas.openxmlformats.org/officeDocument/2006/relationships/hyperlink" Target="https://link.springer.com/article/10.1007/s13201-021-01376-7#ref-CR76" TargetMode="External"/><Relationship Id="rId4" Type="http://schemas.openxmlformats.org/officeDocument/2006/relationships/hyperlink" Target="https://link.springer.com/article/10.1007/s13201-021-01376-7#ref-CR19"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6.wmf"/></Relationships>
</file>

<file path=ppt/slides/_rels/slide7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906001" cy="6858000"/>
          </a:xfrm>
          <a:prstGeom prst="rect">
            <a:avLst/>
          </a:prstGeom>
        </p:spPr>
      </p:pic>
      <p:sp>
        <p:nvSpPr>
          <p:cNvPr id="2" name="Title 1"/>
          <p:cNvSpPr>
            <a:spLocks noGrp="1"/>
          </p:cNvSpPr>
          <p:nvPr>
            <p:ph type="ctrTitle"/>
          </p:nvPr>
        </p:nvSpPr>
        <p:spPr>
          <a:xfrm>
            <a:off x="124407" y="1395628"/>
            <a:ext cx="9657184" cy="1470025"/>
          </a:xfrm>
        </p:spPr>
        <p:txBody>
          <a:bodyPr>
            <a:normAutofit fontScale="90000"/>
          </a:bodyPr>
          <a:lstStyle/>
          <a:p>
            <a:br>
              <a:rPr lang="en-GB" b="1" dirty="0"/>
            </a:br>
            <a:r>
              <a:rPr lang="en-GB" b="1" dirty="0">
                <a:solidFill>
                  <a:schemeClr val="bg1"/>
                </a:solidFill>
              </a:rPr>
              <a:t>GDRM methodology: Progress update	</a:t>
            </a:r>
            <a:br>
              <a:rPr lang="en-ZA" dirty="0">
                <a:solidFill>
                  <a:schemeClr val="bg1"/>
                </a:solidFill>
              </a:rPr>
            </a:br>
            <a:endParaRPr lang="en-US" dirty="0">
              <a:solidFill>
                <a:schemeClr val="bg1"/>
              </a:solidFill>
            </a:endParaRPr>
          </a:p>
        </p:txBody>
      </p:sp>
      <p:sp>
        <p:nvSpPr>
          <p:cNvPr id="3" name="Subtitle 2"/>
          <p:cNvSpPr>
            <a:spLocks noGrp="1"/>
          </p:cNvSpPr>
          <p:nvPr>
            <p:ph type="subTitle" idx="1"/>
          </p:nvPr>
        </p:nvSpPr>
        <p:spPr>
          <a:xfrm>
            <a:off x="1953087" y="4261281"/>
            <a:ext cx="7696939" cy="1855434"/>
          </a:xfrm>
        </p:spPr>
        <p:txBody>
          <a:bodyPr>
            <a:normAutofit fontScale="62500" lnSpcReduction="20000"/>
          </a:bodyPr>
          <a:lstStyle/>
          <a:p>
            <a:r>
              <a:rPr lang="en-GB" b="1" dirty="0">
                <a:solidFill>
                  <a:schemeClr val="bg1"/>
                </a:solidFill>
              </a:rPr>
              <a:t>Prof Thokozani Kanyerere (UWC) plus UWC Research Team</a:t>
            </a:r>
          </a:p>
          <a:p>
            <a:r>
              <a:rPr lang="en-GB" b="1" dirty="0">
                <a:solidFill>
                  <a:schemeClr val="bg1"/>
                </a:solidFill>
              </a:rPr>
              <a:t>This is a Team work. We need a reflective discussion </a:t>
            </a:r>
            <a:r>
              <a:rPr lang="en-GB" b="1">
                <a:solidFill>
                  <a:schemeClr val="bg1"/>
                </a:solidFill>
              </a:rPr>
              <a:t>on presentation</a:t>
            </a:r>
            <a:endParaRPr lang="en-GB" b="1" dirty="0">
              <a:solidFill>
                <a:schemeClr val="bg1"/>
              </a:solidFill>
            </a:endParaRPr>
          </a:p>
          <a:p>
            <a:r>
              <a:rPr lang="en-GB" b="1" dirty="0">
                <a:solidFill>
                  <a:schemeClr val="bg1"/>
                </a:solidFill>
              </a:rPr>
              <a:t>Is it feasible/practical? Will the product help us as practitioners or regulators? Where can we improve still?</a:t>
            </a:r>
          </a:p>
          <a:p>
            <a:br>
              <a:rPr lang="en-ZA" dirty="0">
                <a:solidFill>
                  <a:schemeClr val="bg1"/>
                </a:solidFill>
              </a:rPr>
            </a:br>
            <a:endParaRPr lang="en-US" dirty="0"/>
          </a:p>
        </p:txBody>
      </p:sp>
      <p:sp>
        <p:nvSpPr>
          <p:cNvPr id="5" name="Rectangle 4">
            <a:extLst>
              <a:ext uri="{FF2B5EF4-FFF2-40B4-BE49-F238E27FC236}">
                <a16:creationId xmlns:a16="http://schemas.microsoft.com/office/drawing/2014/main" id="{80201889-3F4C-4BD4-9FA8-15356B718804}"/>
              </a:ext>
            </a:extLst>
          </p:cNvPr>
          <p:cNvSpPr/>
          <p:nvPr/>
        </p:nvSpPr>
        <p:spPr>
          <a:xfrm>
            <a:off x="4058492" y="3244334"/>
            <a:ext cx="2279022" cy="369332"/>
          </a:xfrm>
          <a:prstGeom prst="rect">
            <a:avLst/>
          </a:prstGeom>
        </p:spPr>
        <p:txBody>
          <a:bodyPr wrap="none">
            <a:spAutoFit/>
          </a:bodyPr>
          <a:lstStyle/>
          <a:p>
            <a:r>
              <a:rPr lang="en-US" b="1" dirty="0">
                <a:solidFill>
                  <a:schemeClr val="bg1"/>
                </a:solidFill>
              </a:rPr>
              <a:t>June 2023 Deliverable</a:t>
            </a:r>
          </a:p>
        </p:txBody>
      </p:sp>
    </p:spTree>
    <p:extLst>
      <p:ext uri="{BB962C8B-B14F-4D97-AF65-F5344CB8AC3E}">
        <p14:creationId xmlns:p14="http://schemas.microsoft.com/office/powerpoint/2010/main" val="11303492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FNL-Fig 2-02">
            <a:extLst>
              <a:ext uri="{FF2B5EF4-FFF2-40B4-BE49-F238E27FC236}">
                <a16:creationId xmlns:a16="http://schemas.microsoft.com/office/drawing/2014/main" id="{B714FC12-6F6F-4BAD-B25B-54703B6D86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782" y="176073"/>
            <a:ext cx="91440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427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9">
            <a:extLst>
              <a:ext uri="{FF2B5EF4-FFF2-40B4-BE49-F238E27FC236}">
                <a16:creationId xmlns:a16="http://schemas.microsoft.com/office/drawing/2014/main" id="{CFAAF943-CE61-49DB-B8AB-67C59509D5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3" y="0"/>
            <a:ext cx="3929062"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2">
            <a:extLst>
              <a:ext uri="{FF2B5EF4-FFF2-40B4-BE49-F238E27FC236}">
                <a16:creationId xmlns:a16="http://schemas.microsoft.com/office/drawing/2014/main" id="{640F85D9-686E-4231-BF88-3B9C10D037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1"/>
            <a:ext cx="5143500" cy="507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C9AFDA45-BC86-4BA7-A832-1BB3BA1CB11B}"/>
              </a:ext>
            </a:extLst>
          </p:cNvPr>
          <p:cNvSpPr/>
          <p:nvPr/>
        </p:nvSpPr>
        <p:spPr>
          <a:xfrm>
            <a:off x="381000" y="5072064"/>
            <a:ext cx="9144000" cy="1570037"/>
          </a:xfrm>
          <a:prstGeom prst="rect">
            <a:avLst/>
          </a:prstGeom>
        </p:spPr>
        <p:txBody>
          <a:bodyPr>
            <a:spAutoFit/>
          </a:bodyPr>
          <a:lstStyle/>
          <a:p>
            <a:pPr>
              <a:defRPr/>
            </a:pPr>
            <a:r>
              <a:rPr lang="en-US" sz="2400" kern="0" dirty="0"/>
              <a:t>Aquifers are classified as unconfined or confined depending on the presence or absence of a water table, while a leaky aquifer represents a combination of the two types. Confined aquifers are also called artesian/pressured aquifers. Are TMG confined or unconfined aquifers?</a:t>
            </a: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D690E-B6A4-46E9-A81D-3DA7E57DEC1F}"/>
              </a:ext>
            </a:extLst>
          </p:cNvPr>
          <p:cNvPicPr>
            <a:picLocks noChangeAspect="1"/>
          </p:cNvPicPr>
          <p:nvPr/>
        </p:nvPicPr>
        <p:blipFill>
          <a:blip r:embed="rId2"/>
          <a:stretch>
            <a:fillRect/>
          </a:stretch>
        </p:blipFill>
        <p:spPr>
          <a:xfrm>
            <a:off x="407276" y="0"/>
            <a:ext cx="9091448" cy="6858000"/>
          </a:xfrm>
          <a:prstGeom prst="rect">
            <a:avLst/>
          </a:prstGeom>
        </p:spPr>
      </p:pic>
    </p:spTree>
    <p:extLst>
      <p:ext uri="{BB962C8B-B14F-4D97-AF65-F5344CB8AC3E}">
        <p14:creationId xmlns:p14="http://schemas.microsoft.com/office/powerpoint/2010/main" val="2399063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4" descr="Trellis">
            <a:extLst>
              <a:ext uri="{FF2B5EF4-FFF2-40B4-BE49-F238E27FC236}">
                <a16:creationId xmlns:a16="http://schemas.microsoft.com/office/drawing/2014/main" id="{2B9C67A6-EF96-45DD-8A12-B6A0DBE6FDB7}"/>
              </a:ext>
            </a:extLst>
          </p:cNvPr>
          <p:cNvSpPr>
            <a:spLocks noChangeArrowheads="1"/>
          </p:cNvSpPr>
          <p:nvPr/>
        </p:nvSpPr>
        <p:spPr bwMode="auto">
          <a:xfrm>
            <a:off x="381001" y="2779714"/>
            <a:ext cx="9140825" cy="1252537"/>
          </a:xfrm>
          <a:prstGeom prst="rect">
            <a:avLst/>
          </a:prstGeom>
          <a:pattFill prst="trellis">
            <a:fgClr>
              <a:srgbClr val="FFFF00"/>
            </a:fgClr>
            <a:bgClr>
              <a:srgbClr val="FFFFFF"/>
            </a:bgClr>
          </a:pattFill>
          <a:ln w="9525">
            <a:solidFill>
              <a:srgbClr val="000000"/>
            </a:solidFill>
            <a:miter lim="800000"/>
            <a:headEnd/>
            <a:tailEnd/>
          </a:ln>
        </p:spPr>
        <p:txBody>
          <a:bodyPr wrap="none" lIns="95782" tIns="47891" rIns="95782" bIns="47891" anchor="ct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zh-CN" altLang="zh-CN" sz="1900">
              <a:ea typeface="宋体" panose="02010600030101010101" pitchFamily="2" charset="-122"/>
            </a:endParaRPr>
          </a:p>
        </p:txBody>
      </p:sp>
      <p:sp>
        <p:nvSpPr>
          <p:cNvPr id="11267" name="Rectangle 85" descr="Trellis">
            <a:extLst>
              <a:ext uri="{FF2B5EF4-FFF2-40B4-BE49-F238E27FC236}">
                <a16:creationId xmlns:a16="http://schemas.microsoft.com/office/drawing/2014/main" id="{521C1241-2CA3-4381-B278-44826E8179E2}"/>
              </a:ext>
            </a:extLst>
          </p:cNvPr>
          <p:cNvSpPr>
            <a:spLocks noChangeArrowheads="1"/>
          </p:cNvSpPr>
          <p:nvPr/>
        </p:nvSpPr>
        <p:spPr bwMode="auto">
          <a:xfrm>
            <a:off x="381000" y="4051300"/>
            <a:ext cx="9144000" cy="2819400"/>
          </a:xfrm>
          <a:prstGeom prst="rect">
            <a:avLst/>
          </a:prstGeom>
          <a:pattFill prst="trellis">
            <a:fgClr>
              <a:srgbClr val="FFCC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68" name="Rectangle 86">
            <a:extLst>
              <a:ext uri="{FF2B5EF4-FFF2-40B4-BE49-F238E27FC236}">
                <a16:creationId xmlns:a16="http://schemas.microsoft.com/office/drawing/2014/main" id="{7105DA96-D576-4A37-8421-81B0CCFDD74F}"/>
              </a:ext>
            </a:extLst>
          </p:cNvPr>
          <p:cNvSpPr>
            <a:spLocks noChangeArrowheads="1"/>
          </p:cNvSpPr>
          <p:nvPr/>
        </p:nvSpPr>
        <p:spPr bwMode="auto">
          <a:xfrm>
            <a:off x="1995488" y="2506664"/>
            <a:ext cx="457200" cy="346075"/>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69" name="Rectangle 87">
            <a:extLst>
              <a:ext uri="{FF2B5EF4-FFF2-40B4-BE49-F238E27FC236}">
                <a16:creationId xmlns:a16="http://schemas.microsoft.com/office/drawing/2014/main" id="{62E1D5EF-20F0-4E7C-8C59-18359D79E406}"/>
              </a:ext>
            </a:extLst>
          </p:cNvPr>
          <p:cNvSpPr>
            <a:spLocks noChangeArrowheads="1"/>
          </p:cNvSpPr>
          <p:nvPr/>
        </p:nvSpPr>
        <p:spPr bwMode="auto">
          <a:xfrm>
            <a:off x="685800" y="2514600"/>
            <a:ext cx="457200" cy="300038"/>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70" name="Rectangle 88">
            <a:extLst>
              <a:ext uri="{FF2B5EF4-FFF2-40B4-BE49-F238E27FC236}">
                <a16:creationId xmlns:a16="http://schemas.microsoft.com/office/drawing/2014/main" id="{540CEA3A-F953-4F62-A977-C4E21F3C6121}"/>
              </a:ext>
            </a:extLst>
          </p:cNvPr>
          <p:cNvSpPr>
            <a:spLocks noChangeArrowheads="1"/>
          </p:cNvSpPr>
          <p:nvPr/>
        </p:nvSpPr>
        <p:spPr bwMode="auto">
          <a:xfrm>
            <a:off x="3302000" y="2506664"/>
            <a:ext cx="457200" cy="346075"/>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71" name="Rectangle 89">
            <a:extLst>
              <a:ext uri="{FF2B5EF4-FFF2-40B4-BE49-F238E27FC236}">
                <a16:creationId xmlns:a16="http://schemas.microsoft.com/office/drawing/2014/main" id="{B08B7B1D-2255-4796-82AA-C73AE9FF0D7C}"/>
              </a:ext>
            </a:extLst>
          </p:cNvPr>
          <p:cNvSpPr>
            <a:spLocks noChangeArrowheads="1"/>
          </p:cNvSpPr>
          <p:nvPr/>
        </p:nvSpPr>
        <p:spPr bwMode="auto">
          <a:xfrm>
            <a:off x="4953001" y="2514600"/>
            <a:ext cx="500063" cy="338138"/>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72" name="Rectangle 90">
            <a:extLst>
              <a:ext uri="{FF2B5EF4-FFF2-40B4-BE49-F238E27FC236}">
                <a16:creationId xmlns:a16="http://schemas.microsoft.com/office/drawing/2014/main" id="{D5BA07C3-0385-4B8F-BD03-3E73C91BEDC8}"/>
              </a:ext>
            </a:extLst>
          </p:cNvPr>
          <p:cNvSpPr>
            <a:spLocks noChangeArrowheads="1"/>
          </p:cNvSpPr>
          <p:nvPr/>
        </p:nvSpPr>
        <p:spPr bwMode="auto">
          <a:xfrm>
            <a:off x="6642101" y="2514601"/>
            <a:ext cx="461963" cy="1298575"/>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73" name="Rectangle 91">
            <a:extLst>
              <a:ext uri="{FF2B5EF4-FFF2-40B4-BE49-F238E27FC236}">
                <a16:creationId xmlns:a16="http://schemas.microsoft.com/office/drawing/2014/main" id="{AF589BB2-71F9-46FA-8252-14B8C19A789C}"/>
              </a:ext>
            </a:extLst>
          </p:cNvPr>
          <p:cNvSpPr>
            <a:spLocks noChangeArrowheads="1"/>
          </p:cNvSpPr>
          <p:nvPr/>
        </p:nvSpPr>
        <p:spPr bwMode="auto">
          <a:xfrm>
            <a:off x="8305800" y="2514601"/>
            <a:ext cx="457200" cy="2181225"/>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74" name="Line 92">
            <a:extLst>
              <a:ext uri="{FF2B5EF4-FFF2-40B4-BE49-F238E27FC236}">
                <a16:creationId xmlns:a16="http://schemas.microsoft.com/office/drawing/2014/main" id="{03E0C97F-CE8A-46B2-A8A8-9A1F3F1B91A8}"/>
              </a:ext>
            </a:extLst>
          </p:cNvPr>
          <p:cNvSpPr>
            <a:spLocks noChangeShapeType="1"/>
          </p:cNvSpPr>
          <p:nvPr/>
        </p:nvSpPr>
        <p:spPr bwMode="auto">
          <a:xfrm flipV="1">
            <a:off x="1227138" y="2546350"/>
            <a:ext cx="0" cy="23018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275" name="Line 93">
            <a:extLst>
              <a:ext uri="{FF2B5EF4-FFF2-40B4-BE49-F238E27FC236}">
                <a16:creationId xmlns:a16="http://schemas.microsoft.com/office/drawing/2014/main" id="{7E15214E-441E-4662-A334-384B927E48DF}"/>
              </a:ext>
            </a:extLst>
          </p:cNvPr>
          <p:cNvSpPr>
            <a:spLocks noChangeShapeType="1"/>
          </p:cNvSpPr>
          <p:nvPr/>
        </p:nvSpPr>
        <p:spPr bwMode="auto">
          <a:xfrm>
            <a:off x="1227138" y="2928939"/>
            <a:ext cx="0" cy="19208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276" name="WordArt 94">
            <a:extLst>
              <a:ext uri="{FF2B5EF4-FFF2-40B4-BE49-F238E27FC236}">
                <a16:creationId xmlns:a16="http://schemas.microsoft.com/office/drawing/2014/main" id="{E94945AD-3EEE-4345-8234-A289CE4C616E}"/>
              </a:ext>
            </a:extLst>
          </p:cNvPr>
          <p:cNvSpPr>
            <a:spLocks noChangeArrowheads="1" noChangeShapeType="1" noTextEdit="1"/>
          </p:cNvSpPr>
          <p:nvPr/>
        </p:nvSpPr>
        <p:spPr bwMode="auto">
          <a:xfrm>
            <a:off x="663576" y="2008189"/>
            <a:ext cx="830263" cy="268287"/>
          </a:xfrm>
          <a:prstGeom prst="rect">
            <a:avLst/>
          </a:prstGeom>
        </p:spPr>
        <p:txBody>
          <a:bodyPr wrap="none" fromWordArt="1">
            <a:prstTxWarp prst="textPlain">
              <a:avLst>
                <a:gd name="adj" fmla="val 50000"/>
              </a:avLst>
            </a:prstTxWarp>
          </a:bodyPr>
          <a:lstStyle/>
          <a:p>
            <a:pPr algn="ctr"/>
            <a:r>
              <a:rPr lang="en-ZA" kern="10">
                <a:ln w="9525">
                  <a:solidFill>
                    <a:srgbClr val="000000"/>
                  </a:solidFill>
                  <a:round/>
                  <a:headEnd/>
                  <a:tailEnd/>
                </a:ln>
                <a:solidFill>
                  <a:srgbClr val="FFFFFF"/>
                </a:solidFill>
                <a:latin typeface="Arial Black" panose="020B0A04020102020204" pitchFamily="34" charset="0"/>
              </a:rPr>
              <a:t>UWC 1</a:t>
            </a:r>
          </a:p>
        </p:txBody>
      </p:sp>
      <p:sp>
        <p:nvSpPr>
          <p:cNvPr id="11277" name="WordArt 95">
            <a:extLst>
              <a:ext uri="{FF2B5EF4-FFF2-40B4-BE49-F238E27FC236}">
                <a16:creationId xmlns:a16="http://schemas.microsoft.com/office/drawing/2014/main" id="{C3D7CE04-751C-41FF-BEBA-5FB0FE7B94EB}"/>
              </a:ext>
            </a:extLst>
          </p:cNvPr>
          <p:cNvSpPr>
            <a:spLocks noChangeArrowheads="1" noChangeShapeType="1" noTextEdit="1"/>
          </p:cNvSpPr>
          <p:nvPr/>
        </p:nvSpPr>
        <p:spPr bwMode="auto">
          <a:xfrm>
            <a:off x="1881189" y="2008188"/>
            <a:ext cx="828675" cy="260350"/>
          </a:xfrm>
          <a:prstGeom prst="rect">
            <a:avLst/>
          </a:prstGeom>
        </p:spPr>
        <p:txBody>
          <a:bodyPr wrap="none" fromWordArt="1">
            <a:prstTxWarp prst="textPlain">
              <a:avLst>
                <a:gd name="adj" fmla="val 50000"/>
              </a:avLst>
            </a:prstTxWarp>
          </a:bodyPr>
          <a:lstStyle/>
          <a:p>
            <a:pPr algn="ctr"/>
            <a:r>
              <a:rPr lang="en-ZA" kern="10">
                <a:ln w="9525">
                  <a:solidFill>
                    <a:srgbClr val="000000"/>
                  </a:solidFill>
                  <a:round/>
                  <a:headEnd/>
                  <a:tailEnd/>
                </a:ln>
                <a:solidFill>
                  <a:srgbClr val="FFFFFF"/>
                </a:solidFill>
                <a:latin typeface="Arial Black" panose="020B0A04020102020204" pitchFamily="34" charset="0"/>
              </a:rPr>
              <a:t>UWC 2</a:t>
            </a:r>
          </a:p>
        </p:txBody>
      </p:sp>
      <p:sp>
        <p:nvSpPr>
          <p:cNvPr id="11278" name="WordArt 96">
            <a:extLst>
              <a:ext uri="{FF2B5EF4-FFF2-40B4-BE49-F238E27FC236}">
                <a16:creationId xmlns:a16="http://schemas.microsoft.com/office/drawing/2014/main" id="{02BB0CDE-FDEF-479A-8C5E-86F7F48B82E1}"/>
              </a:ext>
            </a:extLst>
          </p:cNvPr>
          <p:cNvSpPr>
            <a:spLocks noChangeArrowheads="1" noChangeShapeType="1" noTextEdit="1"/>
          </p:cNvSpPr>
          <p:nvPr/>
        </p:nvSpPr>
        <p:spPr bwMode="auto">
          <a:xfrm>
            <a:off x="3186114" y="2008189"/>
            <a:ext cx="828675" cy="276225"/>
          </a:xfrm>
          <a:prstGeom prst="rect">
            <a:avLst/>
          </a:prstGeom>
        </p:spPr>
        <p:txBody>
          <a:bodyPr wrap="none" fromWordArt="1">
            <a:prstTxWarp prst="textPlain">
              <a:avLst>
                <a:gd name="adj" fmla="val 50000"/>
              </a:avLst>
            </a:prstTxWarp>
          </a:bodyPr>
          <a:lstStyle/>
          <a:p>
            <a:pPr algn="ctr"/>
            <a:r>
              <a:rPr lang="en-ZA" kern="10">
                <a:ln w="9525">
                  <a:solidFill>
                    <a:srgbClr val="000000"/>
                  </a:solidFill>
                  <a:round/>
                  <a:headEnd/>
                  <a:tailEnd/>
                </a:ln>
                <a:solidFill>
                  <a:srgbClr val="FFFFFF"/>
                </a:solidFill>
                <a:latin typeface="Arial Black" panose="020B0A04020102020204" pitchFamily="34" charset="0"/>
              </a:rPr>
              <a:t>UWC 3</a:t>
            </a:r>
          </a:p>
        </p:txBody>
      </p:sp>
      <p:sp>
        <p:nvSpPr>
          <p:cNvPr id="11279" name="Oval 97">
            <a:extLst>
              <a:ext uri="{FF2B5EF4-FFF2-40B4-BE49-F238E27FC236}">
                <a16:creationId xmlns:a16="http://schemas.microsoft.com/office/drawing/2014/main" id="{7397B85F-435C-4B66-B4FD-26A99563299F}"/>
              </a:ext>
            </a:extLst>
          </p:cNvPr>
          <p:cNvSpPr>
            <a:spLocks noChangeArrowheads="1"/>
          </p:cNvSpPr>
          <p:nvPr/>
        </p:nvSpPr>
        <p:spPr bwMode="auto">
          <a:xfrm>
            <a:off x="3302001" y="2506664"/>
            <a:ext cx="460375" cy="39687"/>
          </a:xfrm>
          <a:prstGeom prst="ellipse">
            <a:avLst/>
          </a:prstGeom>
          <a:solidFill>
            <a:srgbClr val="BBE0E3"/>
          </a:solidFill>
          <a:ln w="9525">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80" name="Oval 98">
            <a:extLst>
              <a:ext uri="{FF2B5EF4-FFF2-40B4-BE49-F238E27FC236}">
                <a16:creationId xmlns:a16="http://schemas.microsoft.com/office/drawing/2014/main" id="{A46C91D4-8E11-4C57-B8DE-9BC497C4D3CC}"/>
              </a:ext>
            </a:extLst>
          </p:cNvPr>
          <p:cNvSpPr>
            <a:spLocks noChangeArrowheads="1"/>
          </p:cNvSpPr>
          <p:nvPr/>
        </p:nvSpPr>
        <p:spPr bwMode="auto">
          <a:xfrm>
            <a:off x="1995489" y="2506664"/>
            <a:ext cx="460375" cy="39687"/>
          </a:xfrm>
          <a:prstGeom prst="ellipse">
            <a:avLst/>
          </a:prstGeom>
          <a:solidFill>
            <a:srgbClr val="BBE0E3"/>
          </a:solidFill>
          <a:ln w="9525">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81" name="Oval 99">
            <a:extLst>
              <a:ext uri="{FF2B5EF4-FFF2-40B4-BE49-F238E27FC236}">
                <a16:creationId xmlns:a16="http://schemas.microsoft.com/office/drawing/2014/main" id="{5392929F-74A9-4D68-B2B6-08C27C9AC6C4}"/>
              </a:ext>
            </a:extLst>
          </p:cNvPr>
          <p:cNvSpPr>
            <a:spLocks noChangeArrowheads="1"/>
          </p:cNvSpPr>
          <p:nvPr/>
        </p:nvSpPr>
        <p:spPr bwMode="auto">
          <a:xfrm>
            <a:off x="690564" y="2506664"/>
            <a:ext cx="460375" cy="39687"/>
          </a:xfrm>
          <a:prstGeom prst="ellipse">
            <a:avLst/>
          </a:prstGeom>
          <a:solidFill>
            <a:srgbClr val="BBE0E3"/>
          </a:solidFill>
          <a:ln w="9525">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82" name="Oval 100">
            <a:extLst>
              <a:ext uri="{FF2B5EF4-FFF2-40B4-BE49-F238E27FC236}">
                <a16:creationId xmlns:a16="http://schemas.microsoft.com/office/drawing/2014/main" id="{79121872-2DFB-4BA0-B185-AB7C3677D499}"/>
              </a:ext>
            </a:extLst>
          </p:cNvPr>
          <p:cNvSpPr>
            <a:spLocks noChangeArrowheads="1"/>
          </p:cNvSpPr>
          <p:nvPr/>
        </p:nvSpPr>
        <p:spPr bwMode="auto">
          <a:xfrm>
            <a:off x="6642101" y="2506664"/>
            <a:ext cx="461963" cy="39687"/>
          </a:xfrm>
          <a:prstGeom prst="ellipse">
            <a:avLst/>
          </a:prstGeom>
          <a:solidFill>
            <a:srgbClr val="BBE0E3"/>
          </a:solidFill>
          <a:ln w="9525">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83" name="Oval 101">
            <a:extLst>
              <a:ext uri="{FF2B5EF4-FFF2-40B4-BE49-F238E27FC236}">
                <a16:creationId xmlns:a16="http://schemas.microsoft.com/office/drawing/2014/main" id="{426F48D3-E48D-45F9-BFE6-FC3604714CD1}"/>
              </a:ext>
            </a:extLst>
          </p:cNvPr>
          <p:cNvSpPr>
            <a:spLocks noChangeArrowheads="1"/>
          </p:cNvSpPr>
          <p:nvPr/>
        </p:nvSpPr>
        <p:spPr bwMode="auto">
          <a:xfrm>
            <a:off x="8334375" y="2506664"/>
            <a:ext cx="420688" cy="39687"/>
          </a:xfrm>
          <a:prstGeom prst="ellipse">
            <a:avLst/>
          </a:prstGeom>
          <a:solidFill>
            <a:srgbClr val="BBE0E3"/>
          </a:solidFill>
          <a:ln w="9525">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84" name="WordArt 102">
            <a:extLst>
              <a:ext uri="{FF2B5EF4-FFF2-40B4-BE49-F238E27FC236}">
                <a16:creationId xmlns:a16="http://schemas.microsoft.com/office/drawing/2014/main" id="{23B461E4-CA7A-40F3-BD97-DBCD6D88FE0A}"/>
              </a:ext>
            </a:extLst>
          </p:cNvPr>
          <p:cNvSpPr>
            <a:spLocks noChangeArrowheads="1" noChangeShapeType="1" noTextEdit="1"/>
          </p:cNvSpPr>
          <p:nvPr/>
        </p:nvSpPr>
        <p:spPr bwMode="auto">
          <a:xfrm>
            <a:off x="4722813" y="2008189"/>
            <a:ext cx="844550" cy="293687"/>
          </a:xfrm>
          <a:prstGeom prst="rect">
            <a:avLst/>
          </a:prstGeom>
        </p:spPr>
        <p:txBody>
          <a:bodyPr wrap="none" fromWordArt="1">
            <a:prstTxWarp prst="textPlain">
              <a:avLst>
                <a:gd name="adj" fmla="val 50000"/>
              </a:avLst>
            </a:prstTxWarp>
          </a:bodyPr>
          <a:lstStyle/>
          <a:p>
            <a:pPr algn="ctr"/>
            <a:r>
              <a:rPr lang="en-ZA" kern="10">
                <a:ln w="9525">
                  <a:solidFill>
                    <a:srgbClr val="000000"/>
                  </a:solidFill>
                  <a:round/>
                  <a:headEnd/>
                  <a:tailEnd/>
                </a:ln>
                <a:solidFill>
                  <a:srgbClr val="FFFFFF"/>
                </a:solidFill>
                <a:latin typeface="Arial Black" panose="020B0A04020102020204" pitchFamily="34" charset="0"/>
              </a:rPr>
              <a:t>UWC 4</a:t>
            </a:r>
          </a:p>
        </p:txBody>
      </p:sp>
      <p:sp>
        <p:nvSpPr>
          <p:cNvPr id="11285" name="WordArt 103">
            <a:extLst>
              <a:ext uri="{FF2B5EF4-FFF2-40B4-BE49-F238E27FC236}">
                <a16:creationId xmlns:a16="http://schemas.microsoft.com/office/drawing/2014/main" id="{F2ACD983-10FE-4C80-88F0-FF728981E75A}"/>
              </a:ext>
            </a:extLst>
          </p:cNvPr>
          <p:cNvSpPr>
            <a:spLocks noChangeArrowheads="1" noChangeShapeType="1" noTextEdit="1"/>
          </p:cNvSpPr>
          <p:nvPr/>
        </p:nvSpPr>
        <p:spPr bwMode="auto">
          <a:xfrm>
            <a:off x="6451601" y="2008189"/>
            <a:ext cx="828675" cy="314325"/>
          </a:xfrm>
          <a:prstGeom prst="rect">
            <a:avLst/>
          </a:prstGeom>
        </p:spPr>
        <p:txBody>
          <a:bodyPr wrap="none" fromWordArt="1">
            <a:prstTxWarp prst="textPlain">
              <a:avLst>
                <a:gd name="adj" fmla="val 50000"/>
              </a:avLst>
            </a:prstTxWarp>
          </a:bodyPr>
          <a:lstStyle/>
          <a:p>
            <a:pPr algn="ctr"/>
            <a:r>
              <a:rPr lang="en-ZA" kern="10">
                <a:ln w="9525">
                  <a:solidFill>
                    <a:srgbClr val="000000"/>
                  </a:solidFill>
                  <a:round/>
                  <a:headEnd/>
                  <a:tailEnd/>
                </a:ln>
                <a:solidFill>
                  <a:srgbClr val="FFFFFF"/>
                </a:solidFill>
                <a:latin typeface="Arial Black" panose="020B0A04020102020204" pitchFamily="34" charset="0"/>
              </a:rPr>
              <a:t>UWC 5</a:t>
            </a:r>
          </a:p>
        </p:txBody>
      </p:sp>
      <p:sp>
        <p:nvSpPr>
          <p:cNvPr id="11286" name="WordArt 104">
            <a:extLst>
              <a:ext uri="{FF2B5EF4-FFF2-40B4-BE49-F238E27FC236}">
                <a16:creationId xmlns:a16="http://schemas.microsoft.com/office/drawing/2014/main" id="{9CF1F705-B524-496F-957F-6E876799E7E3}"/>
              </a:ext>
            </a:extLst>
          </p:cNvPr>
          <p:cNvSpPr>
            <a:spLocks noChangeArrowheads="1" noChangeShapeType="1" noTextEdit="1"/>
          </p:cNvSpPr>
          <p:nvPr/>
        </p:nvSpPr>
        <p:spPr bwMode="auto">
          <a:xfrm>
            <a:off x="8178801" y="2008189"/>
            <a:ext cx="828675" cy="314325"/>
          </a:xfrm>
          <a:prstGeom prst="rect">
            <a:avLst/>
          </a:prstGeom>
        </p:spPr>
        <p:txBody>
          <a:bodyPr wrap="none" fromWordArt="1">
            <a:prstTxWarp prst="textPlain">
              <a:avLst>
                <a:gd name="adj" fmla="val 50000"/>
              </a:avLst>
            </a:prstTxWarp>
          </a:bodyPr>
          <a:lstStyle/>
          <a:p>
            <a:pPr algn="ctr"/>
            <a:r>
              <a:rPr lang="en-ZA" kern="10">
                <a:ln w="9525">
                  <a:solidFill>
                    <a:srgbClr val="000000"/>
                  </a:solidFill>
                  <a:round/>
                  <a:headEnd/>
                  <a:tailEnd/>
                </a:ln>
                <a:solidFill>
                  <a:srgbClr val="FFFFFF"/>
                </a:solidFill>
                <a:latin typeface="Arial Black" panose="020B0A04020102020204" pitchFamily="34" charset="0"/>
              </a:rPr>
              <a:t>UWC 6</a:t>
            </a:r>
          </a:p>
        </p:txBody>
      </p:sp>
      <p:sp>
        <p:nvSpPr>
          <p:cNvPr id="11287" name="WordArt 105">
            <a:extLst>
              <a:ext uri="{FF2B5EF4-FFF2-40B4-BE49-F238E27FC236}">
                <a16:creationId xmlns:a16="http://schemas.microsoft.com/office/drawing/2014/main" id="{64F5AEC3-A757-4B68-9A94-8526D6EA9DAD}"/>
              </a:ext>
            </a:extLst>
          </p:cNvPr>
          <p:cNvSpPr>
            <a:spLocks noChangeArrowheads="1" noChangeShapeType="1" noTextEdit="1"/>
          </p:cNvSpPr>
          <p:nvPr/>
        </p:nvSpPr>
        <p:spPr bwMode="auto">
          <a:xfrm>
            <a:off x="1266825" y="2584451"/>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11m</a:t>
            </a:r>
          </a:p>
        </p:txBody>
      </p:sp>
      <p:sp>
        <p:nvSpPr>
          <p:cNvPr id="11288" name="WordArt 106">
            <a:extLst>
              <a:ext uri="{FF2B5EF4-FFF2-40B4-BE49-F238E27FC236}">
                <a16:creationId xmlns:a16="http://schemas.microsoft.com/office/drawing/2014/main" id="{5320CF58-A2E1-4E91-AF15-56918184A1AF}"/>
              </a:ext>
            </a:extLst>
          </p:cNvPr>
          <p:cNvSpPr>
            <a:spLocks noChangeArrowheads="1" noChangeShapeType="1" noTextEdit="1"/>
          </p:cNvSpPr>
          <p:nvPr/>
        </p:nvSpPr>
        <p:spPr bwMode="auto">
          <a:xfrm>
            <a:off x="2540001" y="3198814"/>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30m</a:t>
            </a:r>
          </a:p>
        </p:txBody>
      </p:sp>
      <p:sp>
        <p:nvSpPr>
          <p:cNvPr id="11289" name="WordArt 107">
            <a:extLst>
              <a:ext uri="{FF2B5EF4-FFF2-40B4-BE49-F238E27FC236}">
                <a16:creationId xmlns:a16="http://schemas.microsoft.com/office/drawing/2014/main" id="{D9A09912-0377-4358-9932-943A32A0A017}"/>
              </a:ext>
            </a:extLst>
          </p:cNvPr>
          <p:cNvSpPr>
            <a:spLocks noChangeArrowheads="1" noChangeShapeType="1" noTextEdit="1"/>
          </p:cNvSpPr>
          <p:nvPr/>
        </p:nvSpPr>
        <p:spPr bwMode="auto">
          <a:xfrm>
            <a:off x="3856039" y="3209926"/>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37m</a:t>
            </a:r>
          </a:p>
        </p:txBody>
      </p:sp>
      <p:sp>
        <p:nvSpPr>
          <p:cNvPr id="11290" name="WordArt 108">
            <a:extLst>
              <a:ext uri="{FF2B5EF4-FFF2-40B4-BE49-F238E27FC236}">
                <a16:creationId xmlns:a16="http://schemas.microsoft.com/office/drawing/2014/main" id="{0F6B14F4-7A19-4D37-B8D9-F574000E150E}"/>
              </a:ext>
            </a:extLst>
          </p:cNvPr>
          <p:cNvSpPr>
            <a:spLocks noChangeArrowheads="1" noChangeShapeType="1" noTextEdit="1"/>
          </p:cNvSpPr>
          <p:nvPr/>
        </p:nvSpPr>
        <p:spPr bwMode="auto">
          <a:xfrm>
            <a:off x="5529264" y="2962276"/>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22m</a:t>
            </a:r>
          </a:p>
        </p:txBody>
      </p:sp>
      <p:sp>
        <p:nvSpPr>
          <p:cNvPr id="11291" name="WordArt 109">
            <a:extLst>
              <a:ext uri="{FF2B5EF4-FFF2-40B4-BE49-F238E27FC236}">
                <a16:creationId xmlns:a16="http://schemas.microsoft.com/office/drawing/2014/main" id="{7328A6D6-AE83-4221-AFB2-7FECE9B5C636}"/>
              </a:ext>
            </a:extLst>
          </p:cNvPr>
          <p:cNvSpPr>
            <a:spLocks noChangeArrowheads="1" noChangeShapeType="1" noTextEdit="1"/>
          </p:cNvSpPr>
          <p:nvPr/>
        </p:nvSpPr>
        <p:spPr bwMode="auto">
          <a:xfrm>
            <a:off x="7229475" y="4664076"/>
            <a:ext cx="55245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105m</a:t>
            </a:r>
          </a:p>
        </p:txBody>
      </p:sp>
      <p:sp>
        <p:nvSpPr>
          <p:cNvPr id="11292" name="WordArt 110">
            <a:extLst>
              <a:ext uri="{FF2B5EF4-FFF2-40B4-BE49-F238E27FC236}">
                <a16:creationId xmlns:a16="http://schemas.microsoft.com/office/drawing/2014/main" id="{C6BEEE3B-5D05-4065-8615-7EAA35B19DEC}"/>
              </a:ext>
            </a:extLst>
          </p:cNvPr>
          <p:cNvSpPr>
            <a:spLocks noChangeArrowheads="1" noChangeShapeType="1" noTextEdit="1"/>
          </p:cNvSpPr>
          <p:nvPr/>
        </p:nvSpPr>
        <p:spPr bwMode="auto">
          <a:xfrm>
            <a:off x="8829676" y="4168776"/>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83m</a:t>
            </a:r>
          </a:p>
        </p:txBody>
      </p:sp>
      <p:sp>
        <p:nvSpPr>
          <p:cNvPr id="11293" name="Rectangle 111" descr="Trellis">
            <a:extLst>
              <a:ext uri="{FF2B5EF4-FFF2-40B4-BE49-F238E27FC236}">
                <a16:creationId xmlns:a16="http://schemas.microsoft.com/office/drawing/2014/main" id="{5B38A60B-2DA5-4729-8BDD-DE16AF724619}"/>
              </a:ext>
            </a:extLst>
          </p:cNvPr>
          <p:cNvSpPr>
            <a:spLocks noChangeArrowheads="1"/>
          </p:cNvSpPr>
          <p:nvPr/>
        </p:nvSpPr>
        <p:spPr bwMode="auto">
          <a:xfrm>
            <a:off x="6570663" y="630239"/>
            <a:ext cx="355600" cy="274637"/>
          </a:xfrm>
          <a:prstGeom prst="rect">
            <a:avLst/>
          </a:prstGeom>
          <a:pattFill prst="trellis">
            <a:fgClr>
              <a:srgbClr val="FFCC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94" name="Rectangle 112" descr="Small grid">
            <a:extLst>
              <a:ext uri="{FF2B5EF4-FFF2-40B4-BE49-F238E27FC236}">
                <a16:creationId xmlns:a16="http://schemas.microsoft.com/office/drawing/2014/main" id="{4CED065D-0985-4F19-9875-B1083D043173}"/>
              </a:ext>
            </a:extLst>
          </p:cNvPr>
          <p:cNvSpPr>
            <a:spLocks noChangeArrowheads="1"/>
          </p:cNvSpPr>
          <p:nvPr/>
        </p:nvSpPr>
        <p:spPr bwMode="auto">
          <a:xfrm>
            <a:off x="2073275" y="3160714"/>
            <a:ext cx="306388" cy="498475"/>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95" name="Rectangle 113" descr="Small grid">
            <a:extLst>
              <a:ext uri="{FF2B5EF4-FFF2-40B4-BE49-F238E27FC236}">
                <a16:creationId xmlns:a16="http://schemas.microsoft.com/office/drawing/2014/main" id="{30257AF3-D54C-4D96-862A-B0F201547BFA}"/>
              </a:ext>
            </a:extLst>
          </p:cNvPr>
          <p:cNvSpPr>
            <a:spLocks noChangeArrowheads="1"/>
          </p:cNvSpPr>
          <p:nvPr/>
        </p:nvSpPr>
        <p:spPr bwMode="auto">
          <a:xfrm>
            <a:off x="766763" y="2928939"/>
            <a:ext cx="309562" cy="192087"/>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96" name="Rectangle 114" descr="Small grid">
            <a:extLst>
              <a:ext uri="{FF2B5EF4-FFF2-40B4-BE49-F238E27FC236}">
                <a16:creationId xmlns:a16="http://schemas.microsoft.com/office/drawing/2014/main" id="{AF459529-7ADF-4F19-AE54-E82EEE4B908A}"/>
              </a:ext>
            </a:extLst>
          </p:cNvPr>
          <p:cNvSpPr>
            <a:spLocks noChangeArrowheads="1"/>
          </p:cNvSpPr>
          <p:nvPr/>
        </p:nvSpPr>
        <p:spPr bwMode="auto">
          <a:xfrm>
            <a:off x="3378201" y="3659189"/>
            <a:ext cx="307975" cy="269875"/>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97" name="Rectangle 115" descr="Small grid">
            <a:extLst>
              <a:ext uri="{FF2B5EF4-FFF2-40B4-BE49-F238E27FC236}">
                <a16:creationId xmlns:a16="http://schemas.microsoft.com/office/drawing/2014/main" id="{06DF10E9-E0DF-44A6-A47A-CDB94FA97702}"/>
              </a:ext>
            </a:extLst>
          </p:cNvPr>
          <p:cNvSpPr>
            <a:spLocks noChangeArrowheads="1"/>
          </p:cNvSpPr>
          <p:nvPr/>
        </p:nvSpPr>
        <p:spPr bwMode="auto">
          <a:xfrm>
            <a:off x="5068889" y="3160714"/>
            <a:ext cx="268287" cy="268287"/>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98" name="Rectangle 116" descr="Small grid">
            <a:extLst>
              <a:ext uri="{FF2B5EF4-FFF2-40B4-BE49-F238E27FC236}">
                <a16:creationId xmlns:a16="http://schemas.microsoft.com/office/drawing/2014/main" id="{FD45AB15-8D41-4A64-A120-E7DE3357205B}"/>
              </a:ext>
            </a:extLst>
          </p:cNvPr>
          <p:cNvSpPr>
            <a:spLocks noChangeArrowheads="1"/>
          </p:cNvSpPr>
          <p:nvPr/>
        </p:nvSpPr>
        <p:spPr bwMode="auto">
          <a:xfrm>
            <a:off x="6719889" y="5464176"/>
            <a:ext cx="306387" cy="1268413"/>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299" name="Rectangle 117">
            <a:extLst>
              <a:ext uri="{FF2B5EF4-FFF2-40B4-BE49-F238E27FC236}">
                <a16:creationId xmlns:a16="http://schemas.microsoft.com/office/drawing/2014/main" id="{ED5D0353-7AE4-4172-8FEE-C9875E897008}"/>
              </a:ext>
            </a:extLst>
          </p:cNvPr>
          <p:cNvSpPr>
            <a:spLocks noChangeArrowheads="1"/>
          </p:cNvSpPr>
          <p:nvPr/>
        </p:nvSpPr>
        <p:spPr bwMode="auto">
          <a:xfrm>
            <a:off x="8370889" y="4695826"/>
            <a:ext cx="307975" cy="576263"/>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0" name="Rectangle 118" descr="Small grid">
            <a:extLst>
              <a:ext uri="{FF2B5EF4-FFF2-40B4-BE49-F238E27FC236}">
                <a16:creationId xmlns:a16="http://schemas.microsoft.com/office/drawing/2014/main" id="{4742426B-462D-4CA5-B7FE-AC6DFC0C25FA}"/>
              </a:ext>
            </a:extLst>
          </p:cNvPr>
          <p:cNvSpPr>
            <a:spLocks noChangeArrowheads="1"/>
          </p:cNvSpPr>
          <p:nvPr/>
        </p:nvSpPr>
        <p:spPr bwMode="auto">
          <a:xfrm>
            <a:off x="8370889" y="5272088"/>
            <a:ext cx="307975" cy="654050"/>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1" name="Rectangle 119">
            <a:extLst>
              <a:ext uri="{FF2B5EF4-FFF2-40B4-BE49-F238E27FC236}">
                <a16:creationId xmlns:a16="http://schemas.microsoft.com/office/drawing/2014/main" id="{E01374CA-B259-4EC4-9628-1A3D8DE1AB23}"/>
              </a:ext>
            </a:extLst>
          </p:cNvPr>
          <p:cNvSpPr>
            <a:spLocks noChangeArrowheads="1"/>
          </p:cNvSpPr>
          <p:nvPr/>
        </p:nvSpPr>
        <p:spPr bwMode="auto">
          <a:xfrm>
            <a:off x="6719889" y="3813175"/>
            <a:ext cx="306387" cy="1651000"/>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2" name="Rectangle 120">
            <a:extLst>
              <a:ext uri="{FF2B5EF4-FFF2-40B4-BE49-F238E27FC236}">
                <a16:creationId xmlns:a16="http://schemas.microsoft.com/office/drawing/2014/main" id="{3763F97E-5BBE-4551-8E87-85B2A4C0153E}"/>
              </a:ext>
            </a:extLst>
          </p:cNvPr>
          <p:cNvSpPr>
            <a:spLocks noChangeArrowheads="1"/>
          </p:cNvSpPr>
          <p:nvPr/>
        </p:nvSpPr>
        <p:spPr bwMode="auto">
          <a:xfrm>
            <a:off x="5068889" y="2852739"/>
            <a:ext cx="268287" cy="307975"/>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3" name="Rectangle 121">
            <a:extLst>
              <a:ext uri="{FF2B5EF4-FFF2-40B4-BE49-F238E27FC236}">
                <a16:creationId xmlns:a16="http://schemas.microsoft.com/office/drawing/2014/main" id="{691A3D68-C65C-4803-AA3A-E361C328DE4C}"/>
              </a:ext>
            </a:extLst>
          </p:cNvPr>
          <p:cNvSpPr>
            <a:spLocks noChangeArrowheads="1"/>
          </p:cNvSpPr>
          <p:nvPr/>
        </p:nvSpPr>
        <p:spPr bwMode="auto">
          <a:xfrm>
            <a:off x="3378201" y="2852738"/>
            <a:ext cx="307975" cy="806450"/>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4" name="Rectangle 122">
            <a:extLst>
              <a:ext uri="{FF2B5EF4-FFF2-40B4-BE49-F238E27FC236}">
                <a16:creationId xmlns:a16="http://schemas.microsoft.com/office/drawing/2014/main" id="{930857F4-81EB-4DD0-99AC-E79263B350BC}"/>
              </a:ext>
            </a:extLst>
          </p:cNvPr>
          <p:cNvSpPr>
            <a:spLocks noChangeArrowheads="1"/>
          </p:cNvSpPr>
          <p:nvPr/>
        </p:nvSpPr>
        <p:spPr bwMode="auto">
          <a:xfrm>
            <a:off x="2073275" y="2852739"/>
            <a:ext cx="306388" cy="307975"/>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5" name="Rectangle 123">
            <a:extLst>
              <a:ext uri="{FF2B5EF4-FFF2-40B4-BE49-F238E27FC236}">
                <a16:creationId xmlns:a16="http://schemas.microsoft.com/office/drawing/2014/main" id="{B3B9860F-5B8B-4A9E-A3D3-6458BDD36C56}"/>
              </a:ext>
            </a:extLst>
          </p:cNvPr>
          <p:cNvSpPr>
            <a:spLocks noChangeArrowheads="1"/>
          </p:cNvSpPr>
          <p:nvPr/>
        </p:nvSpPr>
        <p:spPr bwMode="auto">
          <a:xfrm>
            <a:off x="766763" y="2814638"/>
            <a:ext cx="309562" cy="114300"/>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6" name="Oval 124">
            <a:extLst>
              <a:ext uri="{FF2B5EF4-FFF2-40B4-BE49-F238E27FC236}">
                <a16:creationId xmlns:a16="http://schemas.microsoft.com/office/drawing/2014/main" id="{3C9CC22B-8724-4AD9-AA14-36DCF55B9C56}"/>
              </a:ext>
            </a:extLst>
          </p:cNvPr>
          <p:cNvSpPr>
            <a:spLocks noChangeArrowheads="1"/>
          </p:cNvSpPr>
          <p:nvPr/>
        </p:nvSpPr>
        <p:spPr bwMode="auto">
          <a:xfrm>
            <a:off x="4953001" y="2506664"/>
            <a:ext cx="500063" cy="39687"/>
          </a:xfrm>
          <a:prstGeom prst="ellipse">
            <a:avLst/>
          </a:prstGeom>
          <a:solidFill>
            <a:srgbClr val="BBE0E3"/>
          </a:solidFill>
          <a:ln w="9525">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07" name="Line 125">
            <a:extLst>
              <a:ext uri="{FF2B5EF4-FFF2-40B4-BE49-F238E27FC236}">
                <a16:creationId xmlns:a16="http://schemas.microsoft.com/office/drawing/2014/main" id="{35FEB4C9-911F-419D-B3BC-6EADAB96D4AB}"/>
              </a:ext>
            </a:extLst>
          </p:cNvPr>
          <p:cNvSpPr>
            <a:spLocks noChangeShapeType="1"/>
          </p:cNvSpPr>
          <p:nvPr/>
        </p:nvSpPr>
        <p:spPr bwMode="auto">
          <a:xfrm>
            <a:off x="1995488" y="3160714"/>
            <a:ext cx="0" cy="49847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08" name="Line 126">
            <a:extLst>
              <a:ext uri="{FF2B5EF4-FFF2-40B4-BE49-F238E27FC236}">
                <a16:creationId xmlns:a16="http://schemas.microsoft.com/office/drawing/2014/main" id="{300051FB-B61E-4A8B-BF8B-F714E8C006C9}"/>
              </a:ext>
            </a:extLst>
          </p:cNvPr>
          <p:cNvSpPr>
            <a:spLocks noChangeShapeType="1"/>
          </p:cNvSpPr>
          <p:nvPr/>
        </p:nvSpPr>
        <p:spPr bwMode="auto">
          <a:xfrm>
            <a:off x="3302000" y="3659189"/>
            <a:ext cx="0" cy="26987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09" name="Line 127">
            <a:extLst>
              <a:ext uri="{FF2B5EF4-FFF2-40B4-BE49-F238E27FC236}">
                <a16:creationId xmlns:a16="http://schemas.microsoft.com/office/drawing/2014/main" id="{338BB55C-8FA8-4B6C-9CDD-F0648E1D2EA2}"/>
              </a:ext>
            </a:extLst>
          </p:cNvPr>
          <p:cNvSpPr>
            <a:spLocks noChangeShapeType="1"/>
          </p:cNvSpPr>
          <p:nvPr/>
        </p:nvSpPr>
        <p:spPr bwMode="auto">
          <a:xfrm>
            <a:off x="4953000" y="3160714"/>
            <a:ext cx="0" cy="268287"/>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0" name="Line 128">
            <a:extLst>
              <a:ext uri="{FF2B5EF4-FFF2-40B4-BE49-F238E27FC236}">
                <a16:creationId xmlns:a16="http://schemas.microsoft.com/office/drawing/2014/main" id="{C7B8E425-C89B-427A-A92F-72E1B3D82B0C}"/>
              </a:ext>
            </a:extLst>
          </p:cNvPr>
          <p:cNvSpPr>
            <a:spLocks noChangeShapeType="1"/>
          </p:cNvSpPr>
          <p:nvPr/>
        </p:nvSpPr>
        <p:spPr bwMode="auto">
          <a:xfrm>
            <a:off x="6642100" y="5464176"/>
            <a:ext cx="0" cy="1268413"/>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1" name="Line 129">
            <a:extLst>
              <a:ext uri="{FF2B5EF4-FFF2-40B4-BE49-F238E27FC236}">
                <a16:creationId xmlns:a16="http://schemas.microsoft.com/office/drawing/2014/main" id="{07046F2C-D523-4110-BF3B-B3DB3E54DF18}"/>
              </a:ext>
            </a:extLst>
          </p:cNvPr>
          <p:cNvSpPr>
            <a:spLocks noChangeShapeType="1"/>
          </p:cNvSpPr>
          <p:nvPr/>
        </p:nvSpPr>
        <p:spPr bwMode="auto">
          <a:xfrm>
            <a:off x="8294688" y="5272088"/>
            <a:ext cx="0" cy="65405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2" name="Line 130">
            <a:extLst>
              <a:ext uri="{FF2B5EF4-FFF2-40B4-BE49-F238E27FC236}">
                <a16:creationId xmlns:a16="http://schemas.microsoft.com/office/drawing/2014/main" id="{AF0A565D-27C9-4019-B1DD-A75D6EFCA72F}"/>
              </a:ext>
            </a:extLst>
          </p:cNvPr>
          <p:cNvSpPr>
            <a:spLocks noChangeShapeType="1"/>
          </p:cNvSpPr>
          <p:nvPr/>
        </p:nvSpPr>
        <p:spPr bwMode="auto">
          <a:xfrm>
            <a:off x="728663" y="2935289"/>
            <a:ext cx="0" cy="192087"/>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3" name="Line 131">
            <a:extLst>
              <a:ext uri="{FF2B5EF4-FFF2-40B4-BE49-F238E27FC236}">
                <a16:creationId xmlns:a16="http://schemas.microsoft.com/office/drawing/2014/main" id="{8C7A4C33-57B9-41C7-B4EF-44EB9AC87E6E}"/>
              </a:ext>
            </a:extLst>
          </p:cNvPr>
          <p:cNvSpPr>
            <a:spLocks noChangeShapeType="1"/>
          </p:cNvSpPr>
          <p:nvPr/>
        </p:nvSpPr>
        <p:spPr bwMode="auto">
          <a:xfrm>
            <a:off x="2511425" y="2770189"/>
            <a:ext cx="0" cy="87947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4" name="Line 132">
            <a:extLst>
              <a:ext uri="{FF2B5EF4-FFF2-40B4-BE49-F238E27FC236}">
                <a16:creationId xmlns:a16="http://schemas.microsoft.com/office/drawing/2014/main" id="{984A96C9-7F35-4211-94D7-A9E265506C21}"/>
              </a:ext>
            </a:extLst>
          </p:cNvPr>
          <p:cNvSpPr>
            <a:spLocks noChangeShapeType="1"/>
          </p:cNvSpPr>
          <p:nvPr/>
        </p:nvSpPr>
        <p:spPr bwMode="auto">
          <a:xfrm>
            <a:off x="3827463" y="2770189"/>
            <a:ext cx="0" cy="115252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5" name="Line 133">
            <a:extLst>
              <a:ext uri="{FF2B5EF4-FFF2-40B4-BE49-F238E27FC236}">
                <a16:creationId xmlns:a16="http://schemas.microsoft.com/office/drawing/2014/main" id="{DFCCA17E-957D-4C9A-9C82-7FA91A137C1D}"/>
              </a:ext>
            </a:extLst>
          </p:cNvPr>
          <p:cNvSpPr>
            <a:spLocks noChangeShapeType="1"/>
          </p:cNvSpPr>
          <p:nvPr/>
        </p:nvSpPr>
        <p:spPr bwMode="auto">
          <a:xfrm>
            <a:off x="5502275" y="2770188"/>
            <a:ext cx="0" cy="658812"/>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6" name="Line 134">
            <a:extLst>
              <a:ext uri="{FF2B5EF4-FFF2-40B4-BE49-F238E27FC236}">
                <a16:creationId xmlns:a16="http://schemas.microsoft.com/office/drawing/2014/main" id="{40DBF57C-9B1C-4034-9A4C-7F03AEB189B6}"/>
              </a:ext>
            </a:extLst>
          </p:cNvPr>
          <p:cNvSpPr>
            <a:spLocks noChangeShapeType="1"/>
          </p:cNvSpPr>
          <p:nvPr/>
        </p:nvSpPr>
        <p:spPr bwMode="auto">
          <a:xfrm>
            <a:off x="7175500" y="2770189"/>
            <a:ext cx="0" cy="3951287"/>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7" name="Line 135">
            <a:extLst>
              <a:ext uri="{FF2B5EF4-FFF2-40B4-BE49-F238E27FC236}">
                <a16:creationId xmlns:a16="http://schemas.microsoft.com/office/drawing/2014/main" id="{D1B7C679-C6DA-40CD-A9D2-613AF8DE3A04}"/>
              </a:ext>
            </a:extLst>
          </p:cNvPr>
          <p:cNvSpPr>
            <a:spLocks noChangeShapeType="1"/>
          </p:cNvSpPr>
          <p:nvPr/>
        </p:nvSpPr>
        <p:spPr bwMode="auto">
          <a:xfrm>
            <a:off x="8820150" y="2770188"/>
            <a:ext cx="0" cy="315595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18" name="WordArt 136">
            <a:extLst>
              <a:ext uri="{FF2B5EF4-FFF2-40B4-BE49-F238E27FC236}">
                <a16:creationId xmlns:a16="http://schemas.microsoft.com/office/drawing/2014/main" id="{26B97F52-5D70-402B-8C8B-D6372F7B4694}"/>
              </a:ext>
            </a:extLst>
          </p:cNvPr>
          <p:cNvSpPr>
            <a:spLocks noChangeArrowheads="1" noChangeShapeType="1" noTextEdit="1"/>
          </p:cNvSpPr>
          <p:nvPr/>
        </p:nvSpPr>
        <p:spPr bwMode="auto">
          <a:xfrm>
            <a:off x="381001" y="2890839"/>
            <a:ext cx="257175"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6m</a:t>
            </a:r>
          </a:p>
        </p:txBody>
      </p:sp>
      <p:sp>
        <p:nvSpPr>
          <p:cNvPr id="11319" name="WordArt 137">
            <a:extLst>
              <a:ext uri="{FF2B5EF4-FFF2-40B4-BE49-F238E27FC236}">
                <a16:creationId xmlns:a16="http://schemas.microsoft.com/office/drawing/2014/main" id="{295D5E4B-4999-4B9A-B2EF-BFE454CD9E5F}"/>
              </a:ext>
            </a:extLst>
          </p:cNvPr>
          <p:cNvSpPr>
            <a:spLocks noChangeArrowheads="1" noChangeShapeType="1" noTextEdit="1"/>
          </p:cNvSpPr>
          <p:nvPr/>
        </p:nvSpPr>
        <p:spPr bwMode="auto">
          <a:xfrm>
            <a:off x="1497014" y="3352801"/>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12m</a:t>
            </a:r>
          </a:p>
        </p:txBody>
      </p:sp>
      <p:sp>
        <p:nvSpPr>
          <p:cNvPr id="11320" name="WordArt 138">
            <a:extLst>
              <a:ext uri="{FF2B5EF4-FFF2-40B4-BE49-F238E27FC236}">
                <a16:creationId xmlns:a16="http://schemas.microsoft.com/office/drawing/2014/main" id="{C18496EA-964D-4F34-BEAB-18403980B2AD}"/>
              </a:ext>
            </a:extLst>
          </p:cNvPr>
          <p:cNvSpPr>
            <a:spLocks noChangeArrowheads="1" noChangeShapeType="1" noTextEdit="1"/>
          </p:cNvSpPr>
          <p:nvPr/>
        </p:nvSpPr>
        <p:spPr bwMode="auto">
          <a:xfrm>
            <a:off x="2917826" y="3659189"/>
            <a:ext cx="257175"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6m</a:t>
            </a:r>
          </a:p>
        </p:txBody>
      </p:sp>
      <p:sp>
        <p:nvSpPr>
          <p:cNvPr id="11321" name="WordArt 139">
            <a:extLst>
              <a:ext uri="{FF2B5EF4-FFF2-40B4-BE49-F238E27FC236}">
                <a16:creationId xmlns:a16="http://schemas.microsoft.com/office/drawing/2014/main" id="{B7D7FC39-6E70-4A81-A6EF-1FE174AD924D}"/>
              </a:ext>
            </a:extLst>
          </p:cNvPr>
          <p:cNvSpPr>
            <a:spLocks noChangeArrowheads="1" noChangeShapeType="1" noTextEdit="1"/>
          </p:cNvSpPr>
          <p:nvPr/>
        </p:nvSpPr>
        <p:spPr bwMode="auto">
          <a:xfrm>
            <a:off x="4606925" y="3198814"/>
            <a:ext cx="30480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3m</a:t>
            </a:r>
          </a:p>
        </p:txBody>
      </p:sp>
      <p:sp>
        <p:nvSpPr>
          <p:cNvPr id="11322" name="WordArt 140">
            <a:extLst>
              <a:ext uri="{FF2B5EF4-FFF2-40B4-BE49-F238E27FC236}">
                <a16:creationId xmlns:a16="http://schemas.microsoft.com/office/drawing/2014/main" id="{8B5E313F-52E0-462B-8AA2-F433175BF449}"/>
              </a:ext>
            </a:extLst>
          </p:cNvPr>
          <p:cNvSpPr>
            <a:spLocks noChangeArrowheads="1" noChangeShapeType="1" noTextEdit="1"/>
          </p:cNvSpPr>
          <p:nvPr/>
        </p:nvSpPr>
        <p:spPr bwMode="auto">
          <a:xfrm>
            <a:off x="6143626" y="5886451"/>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12m</a:t>
            </a:r>
          </a:p>
        </p:txBody>
      </p:sp>
      <p:sp>
        <p:nvSpPr>
          <p:cNvPr id="11323" name="WordArt 141">
            <a:extLst>
              <a:ext uri="{FF2B5EF4-FFF2-40B4-BE49-F238E27FC236}">
                <a16:creationId xmlns:a16="http://schemas.microsoft.com/office/drawing/2014/main" id="{A04E949F-4B99-483E-A70C-37DCB121B602}"/>
              </a:ext>
            </a:extLst>
          </p:cNvPr>
          <p:cNvSpPr>
            <a:spLocks noChangeArrowheads="1" noChangeShapeType="1" noTextEdit="1"/>
          </p:cNvSpPr>
          <p:nvPr/>
        </p:nvSpPr>
        <p:spPr bwMode="auto">
          <a:xfrm>
            <a:off x="7718426" y="5541964"/>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12m</a:t>
            </a:r>
          </a:p>
        </p:txBody>
      </p:sp>
      <p:sp>
        <p:nvSpPr>
          <p:cNvPr id="11324" name="Rectangle 142" descr="Small grid">
            <a:extLst>
              <a:ext uri="{FF2B5EF4-FFF2-40B4-BE49-F238E27FC236}">
                <a16:creationId xmlns:a16="http://schemas.microsoft.com/office/drawing/2014/main" id="{5D0F98B2-DD77-4525-8AB2-3953DE62E3B7}"/>
              </a:ext>
            </a:extLst>
          </p:cNvPr>
          <p:cNvSpPr>
            <a:spLocks noChangeArrowheads="1"/>
          </p:cNvSpPr>
          <p:nvPr/>
        </p:nvSpPr>
        <p:spPr bwMode="auto">
          <a:xfrm>
            <a:off x="6570663" y="987426"/>
            <a:ext cx="355600" cy="301625"/>
          </a:xfrm>
          <a:prstGeom prst="rect">
            <a:avLst/>
          </a:prstGeom>
          <a:pattFill prst="smGrid">
            <a:fgClr>
              <a:srgbClr val="0000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25" name="Rectangle 143">
            <a:extLst>
              <a:ext uri="{FF2B5EF4-FFF2-40B4-BE49-F238E27FC236}">
                <a16:creationId xmlns:a16="http://schemas.microsoft.com/office/drawing/2014/main" id="{23D20059-381B-4206-9BBF-700FA38B4D44}"/>
              </a:ext>
            </a:extLst>
          </p:cNvPr>
          <p:cNvSpPr>
            <a:spLocks noChangeArrowheads="1"/>
          </p:cNvSpPr>
          <p:nvPr/>
        </p:nvSpPr>
        <p:spPr bwMode="auto">
          <a:xfrm>
            <a:off x="6570663" y="1371600"/>
            <a:ext cx="355600" cy="274638"/>
          </a:xfrm>
          <a:prstGeom prst="rect">
            <a:avLst/>
          </a:prstGeom>
          <a:solidFill>
            <a:srgbClr val="00FF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26" name="Rectangle 144">
            <a:extLst>
              <a:ext uri="{FF2B5EF4-FFF2-40B4-BE49-F238E27FC236}">
                <a16:creationId xmlns:a16="http://schemas.microsoft.com/office/drawing/2014/main" id="{C2C95A2D-82E9-4EAA-A5FA-C13C9206104E}"/>
              </a:ext>
            </a:extLst>
          </p:cNvPr>
          <p:cNvSpPr>
            <a:spLocks noChangeArrowheads="1"/>
          </p:cNvSpPr>
          <p:nvPr/>
        </p:nvSpPr>
        <p:spPr bwMode="auto">
          <a:xfrm>
            <a:off x="6570664" y="1700213"/>
            <a:ext cx="357187" cy="246062"/>
          </a:xfrm>
          <a:prstGeom prst="rect">
            <a:avLst/>
          </a:prstGeom>
          <a:solidFill>
            <a:srgbClr val="FF6600"/>
          </a:solid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27" name="Rectangle 145" descr="Trellis">
            <a:extLst>
              <a:ext uri="{FF2B5EF4-FFF2-40B4-BE49-F238E27FC236}">
                <a16:creationId xmlns:a16="http://schemas.microsoft.com/office/drawing/2014/main" id="{35C678AA-80F6-4FE3-9A7F-B915CE6BFB5F}"/>
              </a:ext>
            </a:extLst>
          </p:cNvPr>
          <p:cNvSpPr>
            <a:spLocks noChangeArrowheads="1"/>
          </p:cNvSpPr>
          <p:nvPr/>
        </p:nvSpPr>
        <p:spPr bwMode="auto">
          <a:xfrm>
            <a:off x="6570663" y="301625"/>
            <a:ext cx="355600" cy="247650"/>
          </a:xfrm>
          <a:prstGeom prst="rect">
            <a:avLst/>
          </a:prstGeom>
          <a:pattFill prst="trellis">
            <a:fgClr>
              <a:srgbClr val="FFFF00"/>
            </a:fgClr>
            <a:bgClr>
              <a:srgbClr val="FFFFFF"/>
            </a:bgClr>
          </a:pattFill>
          <a:ln w="9525">
            <a:solidFill>
              <a:srgbClr val="000000"/>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1328" name="WordArt 146">
            <a:extLst>
              <a:ext uri="{FF2B5EF4-FFF2-40B4-BE49-F238E27FC236}">
                <a16:creationId xmlns:a16="http://schemas.microsoft.com/office/drawing/2014/main" id="{F3A04ECF-D18D-4132-9B79-309ABDC307FD}"/>
              </a:ext>
            </a:extLst>
          </p:cNvPr>
          <p:cNvSpPr>
            <a:spLocks noChangeArrowheads="1" noChangeShapeType="1" noTextEdit="1"/>
          </p:cNvSpPr>
          <p:nvPr/>
        </p:nvSpPr>
        <p:spPr bwMode="auto">
          <a:xfrm>
            <a:off x="7010401" y="328613"/>
            <a:ext cx="2327275" cy="157162"/>
          </a:xfrm>
          <a:prstGeom prst="rect">
            <a:avLst/>
          </a:prstGeom>
        </p:spPr>
        <p:txBody>
          <a:bodyPr wrap="none" fromWordArt="1">
            <a:prstTxWarp prst="textPlain">
              <a:avLst>
                <a:gd name="adj" fmla="val 50000"/>
              </a:avLst>
            </a:prstTxWarp>
          </a:bodyPr>
          <a:lstStyle/>
          <a:p>
            <a:pPr algn="ctr"/>
            <a:r>
              <a:rPr lang="en-US" sz="1200" kern="10">
                <a:ln w="9525">
                  <a:solidFill>
                    <a:srgbClr val="000000"/>
                  </a:solidFill>
                  <a:round/>
                  <a:headEnd/>
                  <a:tailEnd/>
                </a:ln>
                <a:solidFill>
                  <a:srgbClr val="FFFFFF"/>
                </a:solidFill>
                <a:latin typeface="Arial Black" panose="020B0A04020102020204" pitchFamily="34" charset="0"/>
              </a:rPr>
              <a:t>Primary Cape Flats Sand Stone Aquifer</a:t>
            </a:r>
            <a:endParaRPr lang="en-ZA" sz="1200" kern="10">
              <a:ln w="9525">
                <a:solidFill>
                  <a:srgbClr val="000000"/>
                </a:solidFill>
                <a:round/>
                <a:headEnd/>
                <a:tailEnd/>
              </a:ln>
              <a:solidFill>
                <a:srgbClr val="FFFFFF"/>
              </a:solidFill>
              <a:latin typeface="Arial Black" panose="020B0A04020102020204" pitchFamily="34" charset="0"/>
            </a:endParaRPr>
          </a:p>
        </p:txBody>
      </p:sp>
      <p:sp>
        <p:nvSpPr>
          <p:cNvPr id="11329" name="WordArt 147">
            <a:extLst>
              <a:ext uri="{FF2B5EF4-FFF2-40B4-BE49-F238E27FC236}">
                <a16:creationId xmlns:a16="http://schemas.microsoft.com/office/drawing/2014/main" id="{9B86C8AD-A672-4A98-A820-FD07278BDFC9}"/>
              </a:ext>
            </a:extLst>
          </p:cNvPr>
          <p:cNvSpPr>
            <a:spLocks noChangeArrowheads="1" noChangeShapeType="1" noTextEdit="1"/>
          </p:cNvSpPr>
          <p:nvPr/>
        </p:nvSpPr>
        <p:spPr bwMode="auto">
          <a:xfrm>
            <a:off x="7027864" y="685801"/>
            <a:ext cx="2497137" cy="157163"/>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Secondary Malmasbury Fractured Aquifer</a:t>
            </a:r>
          </a:p>
        </p:txBody>
      </p:sp>
      <p:sp>
        <p:nvSpPr>
          <p:cNvPr id="11330" name="WordArt 148">
            <a:extLst>
              <a:ext uri="{FF2B5EF4-FFF2-40B4-BE49-F238E27FC236}">
                <a16:creationId xmlns:a16="http://schemas.microsoft.com/office/drawing/2014/main" id="{9881E532-4EC8-4D12-8CAF-8569FCEC6CC6}"/>
              </a:ext>
            </a:extLst>
          </p:cNvPr>
          <p:cNvSpPr>
            <a:spLocks noChangeArrowheads="1" noChangeShapeType="1" noTextEdit="1"/>
          </p:cNvSpPr>
          <p:nvPr/>
        </p:nvSpPr>
        <p:spPr bwMode="auto">
          <a:xfrm>
            <a:off x="7010401" y="1069976"/>
            <a:ext cx="428625" cy="1555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Screen</a:t>
            </a:r>
          </a:p>
        </p:txBody>
      </p:sp>
      <p:sp>
        <p:nvSpPr>
          <p:cNvPr id="11331" name="WordArt 149">
            <a:extLst>
              <a:ext uri="{FF2B5EF4-FFF2-40B4-BE49-F238E27FC236}">
                <a16:creationId xmlns:a16="http://schemas.microsoft.com/office/drawing/2014/main" id="{7F6C8527-C69D-4F7C-A973-DCC507060A79}"/>
              </a:ext>
            </a:extLst>
          </p:cNvPr>
          <p:cNvSpPr>
            <a:spLocks noChangeArrowheads="1" noChangeShapeType="1" noTextEdit="1"/>
          </p:cNvSpPr>
          <p:nvPr/>
        </p:nvSpPr>
        <p:spPr bwMode="auto">
          <a:xfrm>
            <a:off x="7010401" y="1454151"/>
            <a:ext cx="277813" cy="1555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PVC </a:t>
            </a:r>
          </a:p>
        </p:txBody>
      </p:sp>
      <p:sp>
        <p:nvSpPr>
          <p:cNvPr id="11332" name="WordArt 150">
            <a:extLst>
              <a:ext uri="{FF2B5EF4-FFF2-40B4-BE49-F238E27FC236}">
                <a16:creationId xmlns:a16="http://schemas.microsoft.com/office/drawing/2014/main" id="{17178C93-FC6E-4F5A-9A1E-FAC8F7D53CDC}"/>
              </a:ext>
            </a:extLst>
          </p:cNvPr>
          <p:cNvSpPr>
            <a:spLocks noChangeArrowheads="1" noChangeShapeType="1" noTextEdit="1"/>
          </p:cNvSpPr>
          <p:nvPr/>
        </p:nvSpPr>
        <p:spPr bwMode="auto">
          <a:xfrm>
            <a:off x="6981825" y="1755776"/>
            <a:ext cx="457200" cy="1555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Casting</a:t>
            </a:r>
          </a:p>
        </p:txBody>
      </p:sp>
      <p:sp>
        <p:nvSpPr>
          <p:cNvPr id="11333" name="WordArt 151">
            <a:extLst>
              <a:ext uri="{FF2B5EF4-FFF2-40B4-BE49-F238E27FC236}">
                <a16:creationId xmlns:a16="http://schemas.microsoft.com/office/drawing/2014/main" id="{35FF0C76-4ECE-4353-93D1-7B48928F44BC}"/>
              </a:ext>
            </a:extLst>
          </p:cNvPr>
          <p:cNvSpPr>
            <a:spLocks noChangeArrowheads="1" noChangeShapeType="1" noTextEdit="1"/>
          </p:cNvSpPr>
          <p:nvPr/>
        </p:nvSpPr>
        <p:spPr bwMode="auto">
          <a:xfrm>
            <a:off x="381000" y="219076"/>
            <a:ext cx="6184900" cy="314325"/>
          </a:xfrm>
          <a:prstGeom prst="rect">
            <a:avLst/>
          </a:prstGeom>
        </p:spPr>
        <p:txBody>
          <a:bodyPr wrap="none" fromWordArt="1">
            <a:prstTxWarp prst="textPlain">
              <a:avLst>
                <a:gd name="adj" fmla="val 50000"/>
              </a:avLst>
            </a:prstTxWarp>
          </a:bodyPr>
          <a:lstStyle/>
          <a:p>
            <a:pPr algn="ctr"/>
            <a:r>
              <a:rPr lang="en-US" kern="10" dirty="0">
                <a:ln w="9525">
                  <a:solidFill>
                    <a:srgbClr val="000000"/>
                  </a:solidFill>
                  <a:round/>
                  <a:headEnd/>
                  <a:tailEnd/>
                </a:ln>
                <a:latin typeface="Arial Black" panose="020B0A04020102020204" pitchFamily="34" charset="0"/>
              </a:rPr>
              <a:t>Cross Section of UWC Borehole Test Site</a:t>
            </a:r>
            <a:endParaRPr lang="en-ZA" kern="10" dirty="0">
              <a:ln w="9525">
                <a:solidFill>
                  <a:srgbClr val="000000"/>
                </a:solidFill>
                <a:round/>
                <a:headEnd/>
                <a:tailEnd/>
              </a:ln>
              <a:latin typeface="Arial Black" panose="020B0A04020102020204" pitchFamily="34" charset="0"/>
            </a:endParaRPr>
          </a:p>
        </p:txBody>
      </p:sp>
      <p:sp>
        <p:nvSpPr>
          <p:cNvPr id="11334" name="Line 152">
            <a:extLst>
              <a:ext uri="{FF2B5EF4-FFF2-40B4-BE49-F238E27FC236}">
                <a16:creationId xmlns:a16="http://schemas.microsoft.com/office/drawing/2014/main" id="{697381D1-8421-4F69-BAE8-34C001AB4140}"/>
              </a:ext>
            </a:extLst>
          </p:cNvPr>
          <p:cNvSpPr>
            <a:spLocks noChangeShapeType="1"/>
          </p:cNvSpPr>
          <p:nvPr/>
        </p:nvSpPr>
        <p:spPr bwMode="auto">
          <a:xfrm>
            <a:off x="1990725" y="2852738"/>
            <a:ext cx="0" cy="328612"/>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35" name="Line 153">
            <a:extLst>
              <a:ext uri="{FF2B5EF4-FFF2-40B4-BE49-F238E27FC236}">
                <a16:creationId xmlns:a16="http://schemas.microsoft.com/office/drawing/2014/main" id="{CC84158F-4C5D-4E72-B636-C8196D298E1B}"/>
              </a:ext>
            </a:extLst>
          </p:cNvPr>
          <p:cNvSpPr>
            <a:spLocks noChangeShapeType="1"/>
          </p:cNvSpPr>
          <p:nvPr/>
        </p:nvSpPr>
        <p:spPr bwMode="auto">
          <a:xfrm>
            <a:off x="3305175" y="2852739"/>
            <a:ext cx="0" cy="79692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36" name="Line 154">
            <a:extLst>
              <a:ext uri="{FF2B5EF4-FFF2-40B4-BE49-F238E27FC236}">
                <a16:creationId xmlns:a16="http://schemas.microsoft.com/office/drawing/2014/main" id="{965EC7B4-7F5C-488D-A11A-44F7F5CA3D5A}"/>
              </a:ext>
            </a:extLst>
          </p:cNvPr>
          <p:cNvSpPr>
            <a:spLocks noChangeShapeType="1"/>
          </p:cNvSpPr>
          <p:nvPr/>
        </p:nvSpPr>
        <p:spPr bwMode="auto">
          <a:xfrm>
            <a:off x="4953000" y="2852739"/>
            <a:ext cx="0" cy="30162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37" name="Line 155">
            <a:extLst>
              <a:ext uri="{FF2B5EF4-FFF2-40B4-BE49-F238E27FC236}">
                <a16:creationId xmlns:a16="http://schemas.microsoft.com/office/drawing/2014/main" id="{BDFA9942-F9DE-4D54-B0BB-96EA277199F8}"/>
              </a:ext>
            </a:extLst>
          </p:cNvPr>
          <p:cNvSpPr>
            <a:spLocks noChangeShapeType="1"/>
          </p:cNvSpPr>
          <p:nvPr/>
        </p:nvSpPr>
        <p:spPr bwMode="auto">
          <a:xfrm>
            <a:off x="6626225" y="3813176"/>
            <a:ext cx="0" cy="167322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38" name="Line 156">
            <a:extLst>
              <a:ext uri="{FF2B5EF4-FFF2-40B4-BE49-F238E27FC236}">
                <a16:creationId xmlns:a16="http://schemas.microsoft.com/office/drawing/2014/main" id="{92D38578-C5E5-4FC0-924E-E09DCE6F966B}"/>
              </a:ext>
            </a:extLst>
          </p:cNvPr>
          <p:cNvSpPr>
            <a:spLocks noChangeShapeType="1"/>
          </p:cNvSpPr>
          <p:nvPr/>
        </p:nvSpPr>
        <p:spPr bwMode="auto">
          <a:xfrm>
            <a:off x="8299450" y="4691063"/>
            <a:ext cx="0" cy="576262"/>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39" name="Line 157">
            <a:extLst>
              <a:ext uri="{FF2B5EF4-FFF2-40B4-BE49-F238E27FC236}">
                <a16:creationId xmlns:a16="http://schemas.microsoft.com/office/drawing/2014/main" id="{E412DC9B-A521-40F8-97BE-6BC28164B533}"/>
              </a:ext>
            </a:extLst>
          </p:cNvPr>
          <p:cNvSpPr>
            <a:spLocks noChangeShapeType="1"/>
          </p:cNvSpPr>
          <p:nvPr/>
        </p:nvSpPr>
        <p:spPr bwMode="auto">
          <a:xfrm>
            <a:off x="728663" y="2825750"/>
            <a:ext cx="0" cy="109538"/>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1340" name="WordArt 158">
            <a:extLst>
              <a:ext uri="{FF2B5EF4-FFF2-40B4-BE49-F238E27FC236}">
                <a16:creationId xmlns:a16="http://schemas.microsoft.com/office/drawing/2014/main" id="{4DD3B44B-091A-4FD9-BFB6-E63EBAF9E74E}"/>
              </a:ext>
            </a:extLst>
          </p:cNvPr>
          <p:cNvSpPr>
            <a:spLocks noChangeArrowheads="1" noChangeShapeType="1" noTextEdit="1"/>
          </p:cNvSpPr>
          <p:nvPr/>
        </p:nvSpPr>
        <p:spPr bwMode="auto">
          <a:xfrm>
            <a:off x="7948613" y="4887914"/>
            <a:ext cx="30480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6m</a:t>
            </a:r>
          </a:p>
        </p:txBody>
      </p:sp>
      <p:sp>
        <p:nvSpPr>
          <p:cNvPr id="11341" name="WordArt 159">
            <a:extLst>
              <a:ext uri="{FF2B5EF4-FFF2-40B4-BE49-F238E27FC236}">
                <a16:creationId xmlns:a16="http://schemas.microsoft.com/office/drawing/2014/main" id="{9275558A-862A-4254-A416-7B9AA264BC8C}"/>
              </a:ext>
            </a:extLst>
          </p:cNvPr>
          <p:cNvSpPr>
            <a:spLocks noChangeArrowheads="1" noChangeShapeType="1" noTextEdit="1"/>
          </p:cNvSpPr>
          <p:nvPr/>
        </p:nvSpPr>
        <p:spPr bwMode="auto">
          <a:xfrm>
            <a:off x="6143626" y="4543426"/>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61m</a:t>
            </a:r>
          </a:p>
        </p:txBody>
      </p:sp>
      <p:sp>
        <p:nvSpPr>
          <p:cNvPr id="11342" name="WordArt 160">
            <a:extLst>
              <a:ext uri="{FF2B5EF4-FFF2-40B4-BE49-F238E27FC236}">
                <a16:creationId xmlns:a16="http://schemas.microsoft.com/office/drawing/2014/main" id="{12DDD0B5-5C38-4967-97E0-8F5C72E2F7BA}"/>
              </a:ext>
            </a:extLst>
          </p:cNvPr>
          <p:cNvSpPr>
            <a:spLocks noChangeArrowheads="1" noChangeShapeType="1" noTextEdit="1"/>
          </p:cNvSpPr>
          <p:nvPr/>
        </p:nvSpPr>
        <p:spPr bwMode="auto">
          <a:xfrm>
            <a:off x="4524376" y="2890839"/>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19m</a:t>
            </a:r>
          </a:p>
        </p:txBody>
      </p:sp>
      <p:sp>
        <p:nvSpPr>
          <p:cNvPr id="11343" name="WordArt 161">
            <a:extLst>
              <a:ext uri="{FF2B5EF4-FFF2-40B4-BE49-F238E27FC236}">
                <a16:creationId xmlns:a16="http://schemas.microsoft.com/office/drawing/2014/main" id="{B22C482F-ABAD-40AB-BC05-E418FC73344F}"/>
              </a:ext>
            </a:extLst>
          </p:cNvPr>
          <p:cNvSpPr>
            <a:spLocks noChangeArrowheads="1" noChangeShapeType="1" noTextEdit="1"/>
          </p:cNvSpPr>
          <p:nvPr/>
        </p:nvSpPr>
        <p:spPr bwMode="auto">
          <a:xfrm>
            <a:off x="2879726" y="2928939"/>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29m</a:t>
            </a:r>
          </a:p>
        </p:txBody>
      </p:sp>
      <p:sp>
        <p:nvSpPr>
          <p:cNvPr id="11344" name="WordArt 162">
            <a:extLst>
              <a:ext uri="{FF2B5EF4-FFF2-40B4-BE49-F238E27FC236}">
                <a16:creationId xmlns:a16="http://schemas.microsoft.com/office/drawing/2014/main" id="{3E8C6493-CE2B-468B-9D12-E05295F50915}"/>
              </a:ext>
            </a:extLst>
          </p:cNvPr>
          <p:cNvSpPr>
            <a:spLocks noChangeArrowheads="1" noChangeShapeType="1" noTextEdit="1"/>
          </p:cNvSpPr>
          <p:nvPr/>
        </p:nvSpPr>
        <p:spPr bwMode="auto">
          <a:xfrm>
            <a:off x="1535114" y="2890839"/>
            <a:ext cx="4286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rgbClr val="FFFFFF"/>
                </a:solidFill>
                <a:latin typeface="Arial Black" panose="020B0A04020102020204" pitchFamily="34" charset="0"/>
              </a:rPr>
              <a:t>16m</a:t>
            </a:r>
          </a:p>
        </p:txBody>
      </p:sp>
      <p:sp>
        <p:nvSpPr>
          <p:cNvPr id="11345" name="WordArt 163">
            <a:extLst>
              <a:ext uri="{FF2B5EF4-FFF2-40B4-BE49-F238E27FC236}">
                <a16:creationId xmlns:a16="http://schemas.microsoft.com/office/drawing/2014/main" id="{1BF4FA5B-74FA-412E-99F0-A106FF7372B9}"/>
              </a:ext>
            </a:extLst>
          </p:cNvPr>
          <p:cNvSpPr>
            <a:spLocks noChangeArrowheads="1" noChangeShapeType="1" noTextEdit="1"/>
          </p:cNvSpPr>
          <p:nvPr/>
        </p:nvSpPr>
        <p:spPr bwMode="auto">
          <a:xfrm>
            <a:off x="1266826" y="2814639"/>
            <a:ext cx="257175"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3m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2">
            <a:extLst>
              <a:ext uri="{FF2B5EF4-FFF2-40B4-BE49-F238E27FC236}">
                <a16:creationId xmlns:a16="http://schemas.microsoft.com/office/drawing/2014/main" id="{D52D770D-97B0-4427-B1F1-CB1CCC345462}"/>
              </a:ext>
            </a:extLst>
          </p:cNvPr>
          <p:cNvSpPr>
            <a:spLocks noChangeShapeType="1"/>
          </p:cNvSpPr>
          <p:nvPr/>
        </p:nvSpPr>
        <p:spPr bwMode="auto">
          <a:xfrm flipH="1">
            <a:off x="698501" y="2046288"/>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1" name="Line 3">
            <a:extLst>
              <a:ext uri="{FF2B5EF4-FFF2-40B4-BE49-F238E27FC236}">
                <a16:creationId xmlns:a16="http://schemas.microsoft.com/office/drawing/2014/main" id="{F67BC46A-2D45-4B89-B8B9-BA48AE56FD44}"/>
              </a:ext>
            </a:extLst>
          </p:cNvPr>
          <p:cNvSpPr>
            <a:spLocks noChangeShapeType="1"/>
          </p:cNvSpPr>
          <p:nvPr/>
        </p:nvSpPr>
        <p:spPr bwMode="auto">
          <a:xfrm>
            <a:off x="698500" y="1595438"/>
            <a:ext cx="8509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2" name="Line 4">
            <a:extLst>
              <a:ext uri="{FF2B5EF4-FFF2-40B4-BE49-F238E27FC236}">
                <a16:creationId xmlns:a16="http://schemas.microsoft.com/office/drawing/2014/main" id="{78F546F2-2041-4BD5-9613-4EE77E28A742}"/>
              </a:ext>
            </a:extLst>
          </p:cNvPr>
          <p:cNvSpPr>
            <a:spLocks noChangeShapeType="1"/>
          </p:cNvSpPr>
          <p:nvPr/>
        </p:nvSpPr>
        <p:spPr bwMode="auto">
          <a:xfrm flipH="1">
            <a:off x="698500" y="1585913"/>
            <a:ext cx="12700" cy="507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3" name="Line 5">
            <a:extLst>
              <a:ext uri="{FF2B5EF4-FFF2-40B4-BE49-F238E27FC236}">
                <a16:creationId xmlns:a16="http://schemas.microsoft.com/office/drawing/2014/main" id="{CA4DDB34-A2E7-4E6C-BDC5-77D091401429}"/>
              </a:ext>
            </a:extLst>
          </p:cNvPr>
          <p:cNvSpPr>
            <a:spLocks noChangeShapeType="1"/>
          </p:cNvSpPr>
          <p:nvPr/>
        </p:nvSpPr>
        <p:spPr bwMode="auto">
          <a:xfrm>
            <a:off x="698500" y="6654800"/>
            <a:ext cx="8509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4" name="Line 6">
            <a:extLst>
              <a:ext uri="{FF2B5EF4-FFF2-40B4-BE49-F238E27FC236}">
                <a16:creationId xmlns:a16="http://schemas.microsoft.com/office/drawing/2014/main" id="{91623405-001E-42BA-AC60-02F3C3BB3D5B}"/>
              </a:ext>
            </a:extLst>
          </p:cNvPr>
          <p:cNvSpPr>
            <a:spLocks noChangeShapeType="1"/>
          </p:cNvSpPr>
          <p:nvPr/>
        </p:nvSpPr>
        <p:spPr bwMode="auto">
          <a:xfrm flipV="1">
            <a:off x="9207500" y="1595439"/>
            <a:ext cx="0" cy="50688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5" name="Line 7">
            <a:extLst>
              <a:ext uri="{FF2B5EF4-FFF2-40B4-BE49-F238E27FC236}">
                <a16:creationId xmlns:a16="http://schemas.microsoft.com/office/drawing/2014/main" id="{02892CC1-001D-492E-AACB-A7C1BBCE01D5}"/>
              </a:ext>
            </a:extLst>
          </p:cNvPr>
          <p:cNvSpPr>
            <a:spLocks noChangeShapeType="1"/>
          </p:cNvSpPr>
          <p:nvPr/>
        </p:nvSpPr>
        <p:spPr bwMode="auto">
          <a:xfrm flipH="1">
            <a:off x="698501" y="2506663"/>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6" name="Line 8">
            <a:extLst>
              <a:ext uri="{FF2B5EF4-FFF2-40B4-BE49-F238E27FC236}">
                <a16:creationId xmlns:a16="http://schemas.microsoft.com/office/drawing/2014/main" id="{4FB0FC30-0414-43FB-B126-713827A3E851}"/>
              </a:ext>
            </a:extLst>
          </p:cNvPr>
          <p:cNvSpPr>
            <a:spLocks noChangeShapeType="1"/>
          </p:cNvSpPr>
          <p:nvPr/>
        </p:nvSpPr>
        <p:spPr bwMode="auto">
          <a:xfrm flipH="1">
            <a:off x="698501" y="2928938"/>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7" name="Line 9">
            <a:extLst>
              <a:ext uri="{FF2B5EF4-FFF2-40B4-BE49-F238E27FC236}">
                <a16:creationId xmlns:a16="http://schemas.microsoft.com/office/drawing/2014/main" id="{AC5FB64A-66D2-46F5-9322-BC27441E8C7C}"/>
              </a:ext>
            </a:extLst>
          </p:cNvPr>
          <p:cNvSpPr>
            <a:spLocks noChangeShapeType="1"/>
          </p:cNvSpPr>
          <p:nvPr/>
        </p:nvSpPr>
        <p:spPr bwMode="auto">
          <a:xfrm flipH="1">
            <a:off x="698501" y="3429000"/>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8" name="Line 10">
            <a:extLst>
              <a:ext uri="{FF2B5EF4-FFF2-40B4-BE49-F238E27FC236}">
                <a16:creationId xmlns:a16="http://schemas.microsoft.com/office/drawing/2014/main" id="{A0597644-8618-418E-A53B-32946EDA6531}"/>
              </a:ext>
            </a:extLst>
          </p:cNvPr>
          <p:cNvSpPr>
            <a:spLocks noChangeShapeType="1"/>
          </p:cNvSpPr>
          <p:nvPr/>
        </p:nvSpPr>
        <p:spPr bwMode="auto">
          <a:xfrm flipH="1">
            <a:off x="698501" y="3851275"/>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99" name="Line 11">
            <a:extLst>
              <a:ext uri="{FF2B5EF4-FFF2-40B4-BE49-F238E27FC236}">
                <a16:creationId xmlns:a16="http://schemas.microsoft.com/office/drawing/2014/main" id="{8D077AEC-212B-4E1F-9134-9A5458AAA7DA}"/>
              </a:ext>
            </a:extLst>
          </p:cNvPr>
          <p:cNvSpPr>
            <a:spLocks noChangeShapeType="1"/>
          </p:cNvSpPr>
          <p:nvPr/>
        </p:nvSpPr>
        <p:spPr bwMode="auto">
          <a:xfrm flipH="1">
            <a:off x="698501" y="4351338"/>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300" name="Line 12">
            <a:extLst>
              <a:ext uri="{FF2B5EF4-FFF2-40B4-BE49-F238E27FC236}">
                <a16:creationId xmlns:a16="http://schemas.microsoft.com/office/drawing/2014/main" id="{24C3397A-406D-466D-9B48-C2DBE0D6BDD8}"/>
              </a:ext>
            </a:extLst>
          </p:cNvPr>
          <p:cNvSpPr>
            <a:spLocks noChangeShapeType="1"/>
          </p:cNvSpPr>
          <p:nvPr/>
        </p:nvSpPr>
        <p:spPr bwMode="auto">
          <a:xfrm flipH="1">
            <a:off x="698501" y="5233988"/>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301" name="Line 13">
            <a:extLst>
              <a:ext uri="{FF2B5EF4-FFF2-40B4-BE49-F238E27FC236}">
                <a16:creationId xmlns:a16="http://schemas.microsoft.com/office/drawing/2014/main" id="{0830F9AE-2191-44CF-A4CA-629D9211B27B}"/>
              </a:ext>
            </a:extLst>
          </p:cNvPr>
          <p:cNvSpPr>
            <a:spLocks noChangeShapeType="1"/>
          </p:cNvSpPr>
          <p:nvPr/>
        </p:nvSpPr>
        <p:spPr bwMode="auto">
          <a:xfrm flipH="1">
            <a:off x="698501" y="4811713"/>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302" name="Line 14">
            <a:extLst>
              <a:ext uri="{FF2B5EF4-FFF2-40B4-BE49-F238E27FC236}">
                <a16:creationId xmlns:a16="http://schemas.microsoft.com/office/drawing/2014/main" id="{7BE9C139-F615-4480-9986-86D1FAFAF158}"/>
              </a:ext>
            </a:extLst>
          </p:cNvPr>
          <p:cNvSpPr>
            <a:spLocks noChangeShapeType="1"/>
          </p:cNvSpPr>
          <p:nvPr/>
        </p:nvSpPr>
        <p:spPr bwMode="auto">
          <a:xfrm flipH="1">
            <a:off x="698501" y="5734050"/>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303" name="Line 15">
            <a:extLst>
              <a:ext uri="{FF2B5EF4-FFF2-40B4-BE49-F238E27FC236}">
                <a16:creationId xmlns:a16="http://schemas.microsoft.com/office/drawing/2014/main" id="{2C8C8667-4580-4717-A54A-06CE94C77093}"/>
              </a:ext>
            </a:extLst>
          </p:cNvPr>
          <p:cNvSpPr>
            <a:spLocks noChangeShapeType="1"/>
          </p:cNvSpPr>
          <p:nvPr/>
        </p:nvSpPr>
        <p:spPr bwMode="auto">
          <a:xfrm flipH="1">
            <a:off x="698501" y="6194425"/>
            <a:ext cx="1063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304" name="Rectangle 16">
            <a:extLst>
              <a:ext uri="{FF2B5EF4-FFF2-40B4-BE49-F238E27FC236}">
                <a16:creationId xmlns:a16="http://schemas.microsoft.com/office/drawing/2014/main" id="{4AA1FE09-ABD2-4E9A-B223-C7F7E6583221}"/>
              </a:ext>
            </a:extLst>
          </p:cNvPr>
          <p:cNvSpPr>
            <a:spLocks noChangeArrowheads="1"/>
          </p:cNvSpPr>
          <p:nvPr/>
        </p:nvSpPr>
        <p:spPr bwMode="auto">
          <a:xfrm>
            <a:off x="1195388" y="1595438"/>
            <a:ext cx="673100" cy="450850"/>
          </a:xfrm>
          <a:prstGeom prst="rect">
            <a:avLst/>
          </a:prstGeom>
          <a:pattFill prst="smGrid">
            <a:fgClr>
              <a:srgbClr val="C0C0C0"/>
            </a:fgClr>
            <a:bgClr>
              <a:srgbClr val="FFFFFF"/>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05" name="Rectangle 17" descr="Small grid">
            <a:extLst>
              <a:ext uri="{FF2B5EF4-FFF2-40B4-BE49-F238E27FC236}">
                <a16:creationId xmlns:a16="http://schemas.microsoft.com/office/drawing/2014/main" id="{2B793752-0B8F-4124-86DF-51BBD8E9A0BA}"/>
              </a:ext>
            </a:extLst>
          </p:cNvPr>
          <p:cNvSpPr>
            <a:spLocks noChangeArrowheads="1"/>
          </p:cNvSpPr>
          <p:nvPr/>
        </p:nvSpPr>
        <p:spPr bwMode="auto">
          <a:xfrm>
            <a:off x="2400300" y="1595438"/>
            <a:ext cx="744538" cy="1333500"/>
          </a:xfrm>
          <a:prstGeom prst="rect">
            <a:avLst/>
          </a:prstGeom>
          <a:pattFill prst="smGrid">
            <a:fgClr>
              <a:srgbClr val="C0C0C0"/>
            </a:fgClr>
            <a:bgClr>
              <a:srgbClr val="FFFFFF"/>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06" name="Rectangle 18" descr="Small grid">
            <a:extLst>
              <a:ext uri="{FF2B5EF4-FFF2-40B4-BE49-F238E27FC236}">
                <a16:creationId xmlns:a16="http://schemas.microsoft.com/office/drawing/2014/main" id="{43F1A868-0D1D-4036-AB68-46678F27A9DB}"/>
              </a:ext>
            </a:extLst>
          </p:cNvPr>
          <p:cNvSpPr>
            <a:spLocks noChangeArrowheads="1"/>
          </p:cNvSpPr>
          <p:nvPr/>
        </p:nvSpPr>
        <p:spPr bwMode="auto">
          <a:xfrm>
            <a:off x="5165725" y="1595438"/>
            <a:ext cx="744538" cy="1103312"/>
          </a:xfrm>
          <a:prstGeom prst="rect">
            <a:avLst/>
          </a:prstGeom>
          <a:pattFill prst="smGrid">
            <a:fgClr>
              <a:schemeClr val="folHlink"/>
            </a:fgClr>
            <a:bgClr>
              <a:schemeClr val="bg1"/>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07" name="Rectangle 19" descr="Small grid">
            <a:extLst>
              <a:ext uri="{FF2B5EF4-FFF2-40B4-BE49-F238E27FC236}">
                <a16:creationId xmlns:a16="http://schemas.microsoft.com/office/drawing/2014/main" id="{82D8E48A-D502-4885-8FC6-FA8066DA0E4F}"/>
              </a:ext>
            </a:extLst>
          </p:cNvPr>
          <p:cNvSpPr>
            <a:spLocks noChangeArrowheads="1"/>
          </p:cNvSpPr>
          <p:nvPr/>
        </p:nvSpPr>
        <p:spPr bwMode="auto">
          <a:xfrm>
            <a:off x="6654801" y="1595439"/>
            <a:ext cx="815975" cy="4867275"/>
          </a:xfrm>
          <a:prstGeom prst="rect">
            <a:avLst/>
          </a:prstGeom>
          <a:pattFill prst="smGrid">
            <a:fgClr>
              <a:schemeClr val="folHlink"/>
            </a:fgClr>
            <a:bgClr>
              <a:schemeClr val="bg1"/>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08" name="Rectangle 20">
            <a:extLst>
              <a:ext uri="{FF2B5EF4-FFF2-40B4-BE49-F238E27FC236}">
                <a16:creationId xmlns:a16="http://schemas.microsoft.com/office/drawing/2014/main" id="{999F43D6-05B6-44EC-88C9-FFF4D94DB4E3}"/>
              </a:ext>
            </a:extLst>
          </p:cNvPr>
          <p:cNvSpPr>
            <a:spLocks noChangeArrowheads="1"/>
          </p:cNvSpPr>
          <p:nvPr/>
        </p:nvSpPr>
        <p:spPr bwMode="auto">
          <a:xfrm>
            <a:off x="8215314" y="1595438"/>
            <a:ext cx="814387" cy="3638550"/>
          </a:xfrm>
          <a:prstGeom prst="rect">
            <a:avLst/>
          </a:prstGeom>
          <a:solidFill>
            <a:srgbClr val="FF00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09" name="Rectangle 21" descr="Small grid">
            <a:extLst>
              <a:ext uri="{FF2B5EF4-FFF2-40B4-BE49-F238E27FC236}">
                <a16:creationId xmlns:a16="http://schemas.microsoft.com/office/drawing/2014/main" id="{F8512F5E-6249-4A70-9A44-444C30A38F85}"/>
              </a:ext>
            </a:extLst>
          </p:cNvPr>
          <p:cNvSpPr>
            <a:spLocks noChangeArrowheads="1"/>
          </p:cNvSpPr>
          <p:nvPr/>
        </p:nvSpPr>
        <p:spPr bwMode="auto">
          <a:xfrm>
            <a:off x="3746500" y="1595439"/>
            <a:ext cx="781050" cy="1641475"/>
          </a:xfrm>
          <a:prstGeom prst="rect">
            <a:avLst/>
          </a:prstGeom>
          <a:pattFill prst="smGrid">
            <a:fgClr>
              <a:srgbClr val="C0C0C0"/>
            </a:fgClr>
            <a:bgClr>
              <a:srgbClr val="FFFFFF"/>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10" name="WordArt 22">
            <a:extLst>
              <a:ext uri="{FF2B5EF4-FFF2-40B4-BE49-F238E27FC236}">
                <a16:creationId xmlns:a16="http://schemas.microsoft.com/office/drawing/2014/main" id="{7FBB8641-214F-4B0D-B44B-9650D8216910}"/>
              </a:ext>
            </a:extLst>
          </p:cNvPr>
          <p:cNvSpPr>
            <a:spLocks noChangeArrowheads="1" noChangeShapeType="1" noTextEdit="1"/>
          </p:cNvSpPr>
          <p:nvPr/>
        </p:nvSpPr>
        <p:spPr bwMode="auto">
          <a:xfrm>
            <a:off x="1195388" y="1292226"/>
            <a:ext cx="431800" cy="1809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UWC 1</a:t>
            </a:r>
          </a:p>
        </p:txBody>
      </p:sp>
      <p:sp>
        <p:nvSpPr>
          <p:cNvPr id="12311" name="WordArt 23">
            <a:extLst>
              <a:ext uri="{FF2B5EF4-FFF2-40B4-BE49-F238E27FC236}">
                <a16:creationId xmlns:a16="http://schemas.microsoft.com/office/drawing/2014/main" id="{8DE8EBBA-D3EB-45FD-89D0-D23F5CA8A1A9}"/>
              </a:ext>
            </a:extLst>
          </p:cNvPr>
          <p:cNvSpPr>
            <a:spLocks noChangeArrowheads="1" noChangeShapeType="1" noTextEdit="1"/>
          </p:cNvSpPr>
          <p:nvPr/>
        </p:nvSpPr>
        <p:spPr bwMode="auto">
          <a:xfrm>
            <a:off x="2400301" y="1292226"/>
            <a:ext cx="430213" cy="1809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UWC 2</a:t>
            </a:r>
          </a:p>
        </p:txBody>
      </p:sp>
      <p:sp>
        <p:nvSpPr>
          <p:cNvPr id="12312" name="WordArt 24">
            <a:extLst>
              <a:ext uri="{FF2B5EF4-FFF2-40B4-BE49-F238E27FC236}">
                <a16:creationId xmlns:a16="http://schemas.microsoft.com/office/drawing/2014/main" id="{CE3CAC4A-E0FC-45C0-A664-11AC623E6D28}"/>
              </a:ext>
            </a:extLst>
          </p:cNvPr>
          <p:cNvSpPr>
            <a:spLocks noChangeArrowheads="1" noChangeShapeType="1" noTextEdit="1"/>
          </p:cNvSpPr>
          <p:nvPr/>
        </p:nvSpPr>
        <p:spPr bwMode="auto">
          <a:xfrm>
            <a:off x="3746500" y="1292226"/>
            <a:ext cx="431800" cy="1809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UWC 3</a:t>
            </a:r>
          </a:p>
        </p:txBody>
      </p:sp>
      <p:sp>
        <p:nvSpPr>
          <p:cNvPr id="12313" name="WordArt 25">
            <a:extLst>
              <a:ext uri="{FF2B5EF4-FFF2-40B4-BE49-F238E27FC236}">
                <a16:creationId xmlns:a16="http://schemas.microsoft.com/office/drawing/2014/main" id="{EF49098B-CA2A-4191-BFD1-8BC6EFC1E8FE}"/>
              </a:ext>
            </a:extLst>
          </p:cNvPr>
          <p:cNvSpPr>
            <a:spLocks noChangeArrowheads="1" noChangeShapeType="1" noTextEdit="1"/>
          </p:cNvSpPr>
          <p:nvPr/>
        </p:nvSpPr>
        <p:spPr bwMode="auto">
          <a:xfrm>
            <a:off x="5165726" y="1292226"/>
            <a:ext cx="430213" cy="1809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UWC 4</a:t>
            </a:r>
          </a:p>
        </p:txBody>
      </p:sp>
      <p:sp>
        <p:nvSpPr>
          <p:cNvPr id="12314" name="WordArt 26">
            <a:extLst>
              <a:ext uri="{FF2B5EF4-FFF2-40B4-BE49-F238E27FC236}">
                <a16:creationId xmlns:a16="http://schemas.microsoft.com/office/drawing/2014/main" id="{F1F16FF1-F2A2-4986-928E-29CE3525F220}"/>
              </a:ext>
            </a:extLst>
          </p:cNvPr>
          <p:cNvSpPr>
            <a:spLocks noChangeArrowheads="1" noChangeShapeType="1" noTextEdit="1"/>
          </p:cNvSpPr>
          <p:nvPr/>
        </p:nvSpPr>
        <p:spPr bwMode="auto">
          <a:xfrm>
            <a:off x="6654801" y="1292226"/>
            <a:ext cx="430213" cy="1809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UWC 5</a:t>
            </a:r>
          </a:p>
        </p:txBody>
      </p:sp>
      <p:sp>
        <p:nvSpPr>
          <p:cNvPr id="12315" name="WordArt 27">
            <a:extLst>
              <a:ext uri="{FF2B5EF4-FFF2-40B4-BE49-F238E27FC236}">
                <a16:creationId xmlns:a16="http://schemas.microsoft.com/office/drawing/2014/main" id="{03114730-2E9B-47C5-B20B-43CF5DAA79DD}"/>
              </a:ext>
            </a:extLst>
          </p:cNvPr>
          <p:cNvSpPr>
            <a:spLocks noChangeArrowheads="1" noChangeShapeType="1" noTextEdit="1"/>
          </p:cNvSpPr>
          <p:nvPr/>
        </p:nvSpPr>
        <p:spPr bwMode="auto">
          <a:xfrm>
            <a:off x="8215313" y="1292226"/>
            <a:ext cx="430212" cy="1809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UWC 6</a:t>
            </a:r>
          </a:p>
        </p:txBody>
      </p:sp>
      <p:sp>
        <p:nvSpPr>
          <p:cNvPr id="12316" name="Rectangle 28">
            <a:extLst>
              <a:ext uri="{FF2B5EF4-FFF2-40B4-BE49-F238E27FC236}">
                <a16:creationId xmlns:a16="http://schemas.microsoft.com/office/drawing/2014/main" id="{B6009BB8-C4A1-4D6E-B7FA-79F18188C58C}"/>
              </a:ext>
            </a:extLst>
          </p:cNvPr>
          <p:cNvSpPr>
            <a:spLocks noChangeArrowheads="1"/>
          </p:cNvSpPr>
          <p:nvPr/>
        </p:nvSpPr>
        <p:spPr bwMode="auto">
          <a:xfrm>
            <a:off x="2400300" y="2698750"/>
            <a:ext cx="744538" cy="230188"/>
          </a:xfrm>
          <a:prstGeom prst="rect">
            <a:avLst/>
          </a:prstGeom>
          <a:solidFill>
            <a:srgbClr val="00FF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17" name="Rectangle 29">
            <a:extLst>
              <a:ext uri="{FF2B5EF4-FFF2-40B4-BE49-F238E27FC236}">
                <a16:creationId xmlns:a16="http://schemas.microsoft.com/office/drawing/2014/main" id="{9A080F72-2FD4-4B82-BB7C-BCC40FE2AB2A}"/>
              </a:ext>
            </a:extLst>
          </p:cNvPr>
          <p:cNvSpPr>
            <a:spLocks noChangeArrowheads="1"/>
          </p:cNvSpPr>
          <p:nvPr/>
        </p:nvSpPr>
        <p:spPr bwMode="auto">
          <a:xfrm>
            <a:off x="3746500" y="2506663"/>
            <a:ext cx="781050" cy="730250"/>
          </a:xfrm>
          <a:prstGeom prst="rect">
            <a:avLst/>
          </a:prstGeom>
          <a:solidFill>
            <a:srgbClr val="FF00FF"/>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18" name="Rectangle 30">
            <a:extLst>
              <a:ext uri="{FF2B5EF4-FFF2-40B4-BE49-F238E27FC236}">
                <a16:creationId xmlns:a16="http://schemas.microsoft.com/office/drawing/2014/main" id="{D3DDC0E9-1480-43C9-810C-7B8F0FABE6D5}"/>
              </a:ext>
            </a:extLst>
          </p:cNvPr>
          <p:cNvSpPr>
            <a:spLocks noChangeArrowheads="1"/>
          </p:cNvSpPr>
          <p:nvPr/>
        </p:nvSpPr>
        <p:spPr bwMode="auto">
          <a:xfrm>
            <a:off x="5165725" y="2698750"/>
            <a:ext cx="744538" cy="39688"/>
          </a:xfrm>
          <a:prstGeom prst="rect">
            <a:avLst/>
          </a:prstGeom>
          <a:solidFill>
            <a:srgbClr val="66FF33"/>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19" name="Rectangle 31">
            <a:extLst>
              <a:ext uri="{FF2B5EF4-FFF2-40B4-BE49-F238E27FC236}">
                <a16:creationId xmlns:a16="http://schemas.microsoft.com/office/drawing/2014/main" id="{02DC3C6D-18AC-4946-8A04-3D0843EC3A6F}"/>
              </a:ext>
            </a:extLst>
          </p:cNvPr>
          <p:cNvSpPr>
            <a:spLocks noChangeArrowheads="1"/>
          </p:cNvSpPr>
          <p:nvPr/>
        </p:nvSpPr>
        <p:spPr bwMode="auto">
          <a:xfrm>
            <a:off x="6654801" y="2928939"/>
            <a:ext cx="815975" cy="307975"/>
          </a:xfrm>
          <a:prstGeom prst="rect">
            <a:avLst/>
          </a:prstGeom>
          <a:solidFill>
            <a:srgbClr val="FF00FF"/>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0" name="Rectangle 32">
            <a:extLst>
              <a:ext uri="{FF2B5EF4-FFF2-40B4-BE49-F238E27FC236}">
                <a16:creationId xmlns:a16="http://schemas.microsoft.com/office/drawing/2014/main" id="{00355788-9A13-4E43-80C9-616AE3EAF746}"/>
              </a:ext>
            </a:extLst>
          </p:cNvPr>
          <p:cNvSpPr>
            <a:spLocks noChangeArrowheads="1"/>
          </p:cNvSpPr>
          <p:nvPr/>
        </p:nvSpPr>
        <p:spPr bwMode="auto">
          <a:xfrm>
            <a:off x="6654801" y="3236914"/>
            <a:ext cx="815975" cy="230187"/>
          </a:xfrm>
          <a:prstGeom prst="rect">
            <a:avLst/>
          </a:prstGeom>
          <a:solidFill>
            <a:schemeClr val="tx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1" name="Rectangle 33">
            <a:extLst>
              <a:ext uri="{FF2B5EF4-FFF2-40B4-BE49-F238E27FC236}">
                <a16:creationId xmlns:a16="http://schemas.microsoft.com/office/drawing/2014/main" id="{5A13FFE6-292A-4166-8A9C-F14E575B31E1}"/>
              </a:ext>
            </a:extLst>
          </p:cNvPr>
          <p:cNvSpPr>
            <a:spLocks noChangeArrowheads="1"/>
          </p:cNvSpPr>
          <p:nvPr/>
        </p:nvSpPr>
        <p:spPr bwMode="auto">
          <a:xfrm>
            <a:off x="6654801" y="3429001"/>
            <a:ext cx="815975" cy="3033713"/>
          </a:xfrm>
          <a:prstGeom prst="rect">
            <a:avLst/>
          </a:prstGeom>
          <a:solidFill>
            <a:srgbClr val="FF00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2" name="Rectangle 34">
            <a:extLst>
              <a:ext uri="{FF2B5EF4-FFF2-40B4-BE49-F238E27FC236}">
                <a16:creationId xmlns:a16="http://schemas.microsoft.com/office/drawing/2014/main" id="{9E176E40-0B61-4DE1-951D-DFE49E2D3175}"/>
              </a:ext>
            </a:extLst>
          </p:cNvPr>
          <p:cNvSpPr>
            <a:spLocks noChangeArrowheads="1"/>
          </p:cNvSpPr>
          <p:nvPr/>
        </p:nvSpPr>
        <p:spPr bwMode="auto">
          <a:xfrm>
            <a:off x="8215314" y="2506664"/>
            <a:ext cx="814387" cy="1652587"/>
          </a:xfrm>
          <a:prstGeom prst="rect">
            <a:avLst/>
          </a:prstGeom>
          <a:solidFill>
            <a:srgbClr val="66FF33"/>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3" name="Rectangle 35" descr="Small grid">
            <a:extLst>
              <a:ext uri="{FF2B5EF4-FFF2-40B4-BE49-F238E27FC236}">
                <a16:creationId xmlns:a16="http://schemas.microsoft.com/office/drawing/2014/main" id="{C77CC6B4-233C-482B-950E-B5AC9D95FAFC}"/>
              </a:ext>
            </a:extLst>
          </p:cNvPr>
          <p:cNvSpPr>
            <a:spLocks noChangeArrowheads="1"/>
          </p:cNvSpPr>
          <p:nvPr/>
        </p:nvSpPr>
        <p:spPr bwMode="auto">
          <a:xfrm>
            <a:off x="8215314" y="1595439"/>
            <a:ext cx="814387" cy="911225"/>
          </a:xfrm>
          <a:prstGeom prst="rect">
            <a:avLst/>
          </a:prstGeom>
          <a:pattFill prst="smGrid">
            <a:fgClr>
              <a:schemeClr val="folHlink"/>
            </a:fgClr>
            <a:bgClr>
              <a:schemeClr val="bg1"/>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4" name="WordArt 36">
            <a:extLst>
              <a:ext uri="{FF2B5EF4-FFF2-40B4-BE49-F238E27FC236}">
                <a16:creationId xmlns:a16="http://schemas.microsoft.com/office/drawing/2014/main" id="{5F920EA9-CD32-418D-8901-A20E6F0E1A79}"/>
              </a:ext>
            </a:extLst>
          </p:cNvPr>
          <p:cNvSpPr>
            <a:spLocks noChangeArrowheads="1" noChangeShapeType="1" noTextEdit="1"/>
          </p:cNvSpPr>
          <p:nvPr/>
        </p:nvSpPr>
        <p:spPr bwMode="auto">
          <a:xfrm>
            <a:off x="1195389" y="203200"/>
            <a:ext cx="5741987" cy="285750"/>
          </a:xfrm>
          <a:prstGeom prst="rect">
            <a:avLst/>
          </a:prstGeom>
        </p:spPr>
        <p:txBody>
          <a:bodyPr wrap="none" fromWordArt="1">
            <a:prstTxWarp prst="textPlain">
              <a:avLst>
                <a:gd name="adj" fmla="val 50000"/>
              </a:avLst>
            </a:prstTxWarp>
          </a:bodyPr>
          <a:lstStyle/>
          <a:p>
            <a:pPr algn="ctr"/>
            <a:r>
              <a:rPr lang="en-US" sz="1600" kern="10">
                <a:ln w="9525">
                  <a:solidFill>
                    <a:srgbClr val="000000"/>
                  </a:solidFill>
                  <a:round/>
                  <a:headEnd/>
                  <a:tailEnd/>
                </a:ln>
                <a:latin typeface="Arial Black" panose="020B0A04020102020204" pitchFamily="34" charset="0"/>
              </a:rPr>
              <a:t>LITHO- LOGS OF MONITORING WELL AT UWC TEST SITE</a:t>
            </a:r>
            <a:endParaRPr lang="en-ZA" sz="1600" kern="10">
              <a:ln w="9525">
                <a:solidFill>
                  <a:srgbClr val="000000"/>
                </a:solidFill>
                <a:round/>
                <a:headEnd/>
                <a:tailEnd/>
              </a:ln>
              <a:latin typeface="Arial Black" panose="020B0A04020102020204" pitchFamily="34" charset="0"/>
            </a:endParaRPr>
          </a:p>
        </p:txBody>
      </p:sp>
      <p:sp>
        <p:nvSpPr>
          <p:cNvPr id="12325" name="Rectangle 37" descr="Small grid">
            <a:extLst>
              <a:ext uri="{FF2B5EF4-FFF2-40B4-BE49-F238E27FC236}">
                <a16:creationId xmlns:a16="http://schemas.microsoft.com/office/drawing/2014/main" id="{D5724375-68ED-4139-8475-FD7E1669F5B0}"/>
              </a:ext>
            </a:extLst>
          </p:cNvPr>
          <p:cNvSpPr>
            <a:spLocks noChangeArrowheads="1"/>
          </p:cNvSpPr>
          <p:nvPr/>
        </p:nvSpPr>
        <p:spPr bwMode="auto">
          <a:xfrm>
            <a:off x="1285875" y="3830638"/>
            <a:ext cx="673100" cy="430212"/>
          </a:xfrm>
          <a:prstGeom prst="rect">
            <a:avLst/>
          </a:prstGeom>
          <a:pattFill prst="smGrid">
            <a:fgClr>
              <a:schemeClr val="folHlink"/>
            </a:fgClr>
            <a:bgClr>
              <a:schemeClr val="bg1"/>
            </a:bgClr>
          </a:patt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6" name="Rectangle 38">
            <a:extLst>
              <a:ext uri="{FF2B5EF4-FFF2-40B4-BE49-F238E27FC236}">
                <a16:creationId xmlns:a16="http://schemas.microsoft.com/office/drawing/2014/main" id="{1C87CA71-26AE-4A10-9B73-6B66FD94169A}"/>
              </a:ext>
            </a:extLst>
          </p:cNvPr>
          <p:cNvSpPr>
            <a:spLocks noChangeArrowheads="1"/>
          </p:cNvSpPr>
          <p:nvPr/>
        </p:nvSpPr>
        <p:spPr bwMode="auto">
          <a:xfrm>
            <a:off x="1289050" y="4391026"/>
            <a:ext cx="673100" cy="422275"/>
          </a:xfrm>
          <a:prstGeom prst="rect">
            <a:avLst/>
          </a:prstGeom>
          <a:solidFill>
            <a:srgbClr val="00FF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7" name="Rectangle 39">
            <a:extLst>
              <a:ext uri="{FF2B5EF4-FFF2-40B4-BE49-F238E27FC236}">
                <a16:creationId xmlns:a16="http://schemas.microsoft.com/office/drawing/2014/main" id="{0D7D9AEB-EA17-4112-B10A-55A3F3A93025}"/>
              </a:ext>
            </a:extLst>
          </p:cNvPr>
          <p:cNvSpPr>
            <a:spLocks noChangeArrowheads="1"/>
          </p:cNvSpPr>
          <p:nvPr/>
        </p:nvSpPr>
        <p:spPr bwMode="auto">
          <a:xfrm>
            <a:off x="1285875" y="4976814"/>
            <a:ext cx="673100" cy="422275"/>
          </a:xfrm>
          <a:prstGeom prst="rect">
            <a:avLst/>
          </a:prstGeom>
          <a:solidFill>
            <a:srgbClr val="FF00FF"/>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8" name="Rectangle 40">
            <a:extLst>
              <a:ext uri="{FF2B5EF4-FFF2-40B4-BE49-F238E27FC236}">
                <a16:creationId xmlns:a16="http://schemas.microsoft.com/office/drawing/2014/main" id="{4482F372-5E82-48A0-90D3-C620D18183A0}"/>
              </a:ext>
            </a:extLst>
          </p:cNvPr>
          <p:cNvSpPr>
            <a:spLocks noChangeArrowheads="1"/>
          </p:cNvSpPr>
          <p:nvPr/>
        </p:nvSpPr>
        <p:spPr bwMode="auto">
          <a:xfrm>
            <a:off x="1301750" y="5605464"/>
            <a:ext cx="673100" cy="407987"/>
          </a:xfrm>
          <a:prstGeom prst="rect">
            <a:avLst/>
          </a:prstGeom>
          <a:solidFill>
            <a:schemeClr val="tx2"/>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29" name="Rectangle 41">
            <a:extLst>
              <a:ext uri="{FF2B5EF4-FFF2-40B4-BE49-F238E27FC236}">
                <a16:creationId xmlns:a16="http://schemas.microsoft.com/office/drawing/2014/main" id="{E73C0295-D6F0-4A29-93FC-22EEC3FF9735}"/>
              </a:ext>
            </a:extLst>
          </p:cNvPr>
          <p:cNvSpPr>
            <a:spLocks noChangeArrowheads="1"/>
          </p:cNvSpPr>
          <p:nvPr/>
        </p:nvSpPr>
        <p:spPr bwMode="auto">
          <a:xfrm>
            <a:off x="1300163" y="6176964"/>
            <a:ext cx="673100" cy="460375"/>
          </a:xfrm>
          <a:prstGeom prst="rect">
            <a:avLst/>
          </a:prstGeom>
          <a:solidFill>
            <a:srgbClr val="FF0000"/>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zh-CN" altLang="en-US">
              <a:ea typeface="宋体" panose="02010600030101010101" pitchFamily="2" charset="-122"/>
            </a:endParaRPr>
          </a:p>
        </p:txBody>
      </p:sp>
      <p:sp>
        <p:nvSpPr>
          <p:cNvPr id="12330" name="WordArt 42">
            <a:extLst>
              <a:ext uri="{FF2B5EF4-FFF2-40B4-BE49-F238E27FC236}">
                <a16:creationId xmlns:a16="http://schemas.microsoft.com/office/drawing/2014/main" id="{DBB5AEF7-0095-4C04-8F5B-3669F04AE189}"/>
              </a:ext>
            </a:extLst>
          </p:cNvPr>
          <p:cNvSpPr>
            <a:spLocks noChangeArrowheads="1" noChangeShapeType="1" noTextEdit="1"/>
          </p:cNvSpPr>
          <p:nvPr/>
        </p:nvSpPr>
        <p:spPr bwMode="auto">
          <a:xfrm>
            <a:off x="2185988" y="3910014"/>
            <a:ext cx="144780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chemeClr val="tx2"/>
                </a:solidFill>
                <a:latin typeface="Arial Black" panose="020B0A04020102020204" pitchFamily="34" charset="0"/>
              </a:rPr>
              <a:t>Sand and Peat</a:t>
            </a:r>
          </a:p>
        </p:txBody>
      </p:sp>
      <p:sp>
        <p:nvSpPr>
          <p:cNvPr id="12331" name="WordArt 43">
            <a:extLst>
              <a:ext uri="{FF2B5EF4-FFF2-40B4-BE49-F238E27FC236}">
                <a16:creationId xmlns:a16="http://schemas.microsoft.com/office/drawing/2014/main" id="{CD69C383-A7F6-494B-A52A-6A131AE12D29}"/>
              </a:ext>
            </a:extLst>
          </p:cNvPr>
          <p:cNvSpPr>
            <a:spLocks noChangeArrowheads="1" noChangeShapeType="1" noTextEdit="1"/>
          </p:cNvSpPr>
          <p:nvPr/>
        </p:nvSpPr>
        <p:spPr bwMode="auto">
          <a:xfrm>
            <a:off x="2203451" y="4457701"/>
            <a:ext cx="1381125"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chemeClr val="tx2"/>
                </a:solidFill>
                <a:latin typeface="Arial Black" panose="020B0A04020102020204" pitchFamily="34" charset="0"/>
              </a:rPr>
              <a:t>Clay and Peat</a:t>
            </a:r>
          </a:p>
        </p:txBody>
      </p:sp>
      <p:sp>
        <p:nvSpPr>
          <p:cNvPr id="12332" name="WordArt 44">
            <a:extLst>
              <a:ext uri="{FF2B5EF4-FFF2-40B4-BE49-F238E27FC236}">
                <a16:creationId xmlns:a16="http://schemas.microsoft.com/office/drawing/2014/main" id="{58A588F8-2A97-4845-863B-F6D56A931747}"/>
              </a:ext>
            </a:extLst>
          </p:cNvPr>
          <p:cNvSpPr>
            <a:spLocks noChangeArrowheads="1" noChangeShapeType="1" noTextEdit="1"/>
          </p:cNvSpPr>
          <p:nvPr/>
        </p:nvSpPr>
        <p:spPr bwMode="auto">
          <a:xfrm>
            <a:off x="2219325" y="5083176"/>
            <a:ext cx="43815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chemeClr val="tx2"/>
                </a:solidFill>
                <a:latin typeface="Arial Black" panose="020B0A04020102020204" pitchFamily="34" charset="0"/>
              </a:rPr>
              <a:t>Clay</a:t>
            </a:r>
          </a:p>
        </p:txBody>
      </p:sp>
      <p:sp>
        <p:nvSpPr>
          <p:cNvPr id="12333" name="WordArt 45">
            <a:extLst>
              <a:ext uri="{FF2B5EF4-FFF2-40B4-BE49-F238E27FC236}">
                <a16:creationId xmlns:a16="http://schemas.microsoft.com/office/drawing/2014/main" id="{12129C89-FF5E-4B98-9CEE-9C70252E6424}"/>
              </a:ext>
            </a:extLst>
          </p:cNvPr>
          <p:cNvSpPr>
            <a:spLocks noChangeArrowheads="1" noChangeShapeType="1" noTextEdit="1"/>
          </p:cNvSpPr>
          <p:nvPr/>
        </p:nvSpPr>
        <p:spPr bwMode="auto">
          <a:xfrm>
            <a:off x="2225675" y="5694364"/>
            <a:ext cx="45720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chemeClr val="tx2"/>
                </a:solidFill>
                <a:latin typeface="Arial Black" panose="020B0A04020102020204" pitchFamily="34" charset="0"/>
              </a:rPr>
              <a:t>Peat</a:t>
            </a:r>
          </a:p>
        </p:txBody>
      </p:sp>
      <p:sp>
        <p:nvSpPr>
          <p:cNvPr id="12334" name="WordArt 46">
            <a:extLst>
              <a:ext uri="{FF2B5EF4-FFF2-40B4-BE49-F238E27FC236}">
                <a16:creationId xmlns:a16="http://schemas.microsoft.com/office/drawing/2014/main" id="{975DE8ED-00EF-41E5-94A3-437854889D77}"/>
              </a:ext>
            </a:extLst>
          </p:cNvPr>
          <p:cNvSpPr>
            <a:spLocks noChangeArrowheads="1" noChangeShapeType="1" noTextEdit="1"/>
          </p:cNvSpPr>
          <p:nvPr/>
        </p:nvSpPr>
        <p:spPr bwMode="auto">
          <a:xfrm>
            <a:off x="2239963" y="6272214"/>
            <a:ext cx="1828800" cy="257175"/>
          </a:xfrm>
          <a:prstGeom prst="rect">
            <a:avLst/>
          </a:prstGeom>
        </p:spPr>
        <p:txBody>
          <a:bodyPr wrap="none" fromWordArt="1">
            <a:prstTxWarp prst="textPlain">
              <a:avLst>
                <a:gd name="adj" fmla="val 50000"/>
              </a:avLst>
            </a:prstTxWarp>
          </a:bodyPr>
          <a:lstStyle/>
          <a:p>
            <a:pPr algn="ctr"/>
            <a:r>
              <a:rPr lang="en-ZA" sz="1400" kern="10">
                <a:ln w="9525">
                  <a:solidFill>
                    <a:srgbClr val="000000"/>
                  </a:solidFill>
                  <a:round/>
                  <a:headEnd/>
                  <a:tailEnd/>
                </a:ln>
                <a:solidFill>
                  <a:schemeClr val="tx2"/>
                </a:solidFill>
                <a:latin typeface="Arial Black" panose="020B0A04020102020204" pitchFamily="34" charset="0"/>
              </a:rPr>
              <a:t>Malmesbury Shale</a:t>
            </a:r>
          </a:p>
        </p:txBody>
      </p:sp>
      <p:sp>
        <p:nvSpPr>
          <p:cNvPr id="12335" name="WordArt 47">
            <a:extLst>
              <a:ext uri="{FF2B5EF4-FFF2-40B4-BE49-F238E27FC236}">
                <a16:creationId xmlns:a16="http://schemas.microsoft.com/office/drawing/2014/main" id="{360A0DD0-DE80-4D21-9F75-0DABD676BD79}"/>
              </a:ext>
            </a:extLst>
          </p:cNvPr>
          <p:cNvSpPr>
            <a:spLocks noChangeArrowheads="1" noChangeShapeType="1" noTextEdit="1"/>
          </p:cNvSpPr>
          <p:nvPr/>
        </p:nvSpPr>
        <p:spPr bwMode="auto">
          <a:xfrm>
            <a:off x="381001" y="1941513"/>
            <a:ext cx="295275" cy="171450"/>
          </a:xfrm>
          <a:prstGeom prst="rect">
            <a:avLst/>
          </a:prstGeom>
        </p:spPr>
        <p:txBody>
          <a:bodyPr wrap="none" fromWordArt="1">
            <a:prstTxWarp prst="textPlain">
              <a:avLst>
                <a:gd name="adj" fmla="val 50000"/>
              </a:avLst>
            </a:prstTxWarp>
          </a:bodyPr>
          <a:lstStyle/>
          <a:p>
            <a:pPr algn="ctr"/>
            <a:r>
              <a:rPr lang="en-ZA" sz="1000" kern="10">
                <a:ln w="9525">
                  <a:solidFill>
                    <a:srgbClr val="000000"/>
                  </a:solidFill>
                  <a:round/>
                  <a:headEnd/>
                  <a:tailEnd/>
                </a:ln>
                <a:solidFill>
                  <a:srgbClr val="FFFFFF"/>
                </a:solidFill>
                <a:latin typeface="Arial Black" panose="020B0A04020102020204" pitchFamily="34" charset="0"/>
              </a:rPr>
              <a:t>10m</a:t>
            </a:r>
          </a:p>
        </p:txBody>
      </p:sp>
      <p:sp>
        <p:nvSpPr>
          <p:cNvPr id="12336" name="WordArt 48">
            <a:extLst>
              <a:ext uri="{FF2B5EF4-FFF2-40B4-BE49-F238E27FC236}">
                <a16:creationId xmlns:a16="http://schemas.microsoft.com/office/drawing/2014/main" id="{919E8A81-DE2E-413F-9D73-7E2AEB3EA1F0}"/>
              </a:ext>
            </a:extLst>
          </p:cNvPr>
          <p:cNvSpPr>
            <a:spLocks noChangeArrowheads="1" noChangeShapeType="1" noTextEdit="1"/>
          </p:cNvSpPr>
          <p:nvPr/>
        </p:nvSpPr>
        <p:spPr bwMode="auto">
          <a:xfrm>
            <a:off x="381000" y="2443164"/>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20m</a:t>
            </a:r>
          </a:p>
        </p:txBody>
      </p:sp>
      <p:sp>
        <p:nvSpPr>
          <p:cNvPr id="12337" name="WordArt 49">
            <a:extLst>
              <a:ext uri="{FF2B5EF4-FFF2-40B4-BE49-F238E27FC236}">
                <a16:creationId xmlns:a16="http://schemas.microsoft.com/office/drawing/2014/main" id="{8E315E46-E7B6-427A-A158-2DF26E5CC970}"/>
              </a:ext>
            </a:extLst>
          </p:cNvPr>
          <p:cNvSpPr>
            <a:spLocks noChangeArrowheads="1" noChangeShapeType="1" noTextEdit="1"/>
          </p:cNvSpPr>
          <p:nvPr/>
        </p:nvSpPr>
        <p:spPr bwMode="auto">
          <a:xfrm>
            <a:off x="381000" y="2862264"/>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30m</a:t>
            </a:r>
          </a:p>
        </p:txBody>
      </p:sp>
      <p:sp>
        <p:nvSpPr>
          <p:cNvPr id="12338" name="WordArt 50">
            <a:extLst>
              <a:ext uri="{FF2B5EF4-FFF2-40B4-BE49-F238E27FC236}">
                <a16:creationId xmlns:a16="http://schemas.microsoft.com/office/drawing/2014/main" id="{2BCACF33-A274-4F2C-BC78-5A767F8988E6}"/>
              </a:ext>
            </a:extLst>
          </p:cNvPr>
          <p:cNvSpPr>
            <a:spLocks noChangeArrowheads="1" noChangeShapeType="1" noTextEdit="1"/>
          </p:cNvSpPr>
          <p:nvPr/>
        </p:nvSpPr>
        <p:spPr bwMode="auto">
          <a:xfrm>
            <a:off x="381000" y="3319464"/>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40m</a:t>
            </a:r>
          </a:p>
        </p:txBody>
      </p:sp>
      <p:sp>
        <p:nvSpPr>
          <p:cNvPr id="12339" name="WordArt 51">
            <a:extLst>
              <a:ext uri="{FF2B5EF4-FFF2-40B4-BE49-F238E27FC236}">
                <a16:creationId xmlns:a16="http://schemas.microsoft.com/office/drawing/2014/main" id="{B3574D48-696B-46F0-B164-E0004C2F37CC}"/>
              </a:ext>
            </a:extLst>
          </p:cNvPr>
          <p:cNvSpPr>
            <a:spLocks noChangeArrowheads="1" noChangeShapeType="1" noTextEdit="1"/>
          </p:cNvSpPr>
          <p:nvPr/>
        </p:nvSpPr>
        <p:spPr bwMode="auto">
          <a:xfrm>
            <a:off x="381000" y="3760789"/>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50m</a:t>
            </a:r>
          </a:p>
        </p:txBody>
      </p:sp>
      <p:sp>
        <p:nvSpPr>
          <p:cNvPr id="12340" name="WordArt 52">
            <a:extLst>
              <a:ext uri="{FF2B5EF4-FFF2-40B4-BE49-F238E27FC236}">
                <a16:creationId xmlns:a16="http://schemas.microsoft.com/office/drawing/2014/main" id="{B0255C4D-69AE-41C3-B00A-5A9B8FA7631A}"/>
              </a:ext>
            </a:extLst>
          </p:cNvPr>
          <p:cNvSpPr>
            <a:spLocks noChangeArrowheads="1" noChangeShapeType="1" noTextEdit="1"/>
          </p:cNvSpPr>
          <p:nvPr/>
        </p:nvSpPr>
        <p:spPr bwMode="auto">
          <a:xfrm>
            <a:off x="381000" y="4206876"/>
            <a:ext cx="361950" cy="27622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60m</a:t>
            </a:r>
          </a:p>
        </p:txBody>
      </p:sp>
      <p:sp>
        <p:nvSpPr>
          <p:cNvPr id="12341" name="WordArt 53">
            <a:extLst>
              <a:ext uri="{FF2B5EF4-FFF2-40B4-BE49-F238E27FC236}">
                <a16:creationId xmlns:a16="http://schemas.microsoft.com/office/drawing/2014/main" id="{F4D64AA1-7741-40D5-9D15-703955455362}"/>
              </a:ext>
            </a:extLst>
          </p:cNvPr>
          <p:cNvSpPr>
            <a:spLocks noChangeArrowheads="1" noChangeShapeType="1" noTextEdit="1"/>
          </p:cNvSpPr>
          <p:nvPr/>
        </p:nvSpPr>
        <p:spPr bwMode="auto">
          <a:xfrm>
            <a:off x="381000" y="4737101"/>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70m</a:t>
            </a:r>
          </a:p>
        </p:txBody>
      </p:sp>
      <p:sp>
        <p:nvSpPr>
          <p:cNvPr id="12342" name="WordArt 54">
            <a:extLst>
              <a:ext uri="{FF2B5EF4-FFF2-40B4-BE49-F238E27FC236}">
                <a16:creationId xmlns:a16="http://schemas.microsoft.com/office/drawing/2014/main" id="{4A507E20-60CE-4153-BFEB-DAF6650A84AD}"/>
              </a:ext>
            </a:extLst>
          </p:cNvPr>
          <p:cNvSpPr>
            <a:spLocks noChangeArrowheads="1" noChangeShapeType="1" noTextEdit="1"/>
          </p:cNvSpPr>
          <p:nvPr/>
        </p:nvSpPr>
        <p:spPr bwMode="auto">
          <a:xfrm>
            <a:off x="381000" y="5162551"/>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80m</a:t>
            </a:r>
          </a:p>
        </p:txBody>
      </p:sp>
      <p:sp>
        <p:nvSpPr>
          <p:cNvPr id="12343" name="WordArt 55">
            <a:extLst>
              <a:ext uri="{FF2B5EF4-FFF2-40B4-BE49-F238E27FC236}">
                <a16:creationId xmlns:a16="http://schemas.microsoft.com/office/drawing/2014/main" id="{760EB6B1-9FEC-426A-8649-AC86594B816D}"/>
              </a:ext>
            </a:extLst>
          </p:cNvPr>
          <p:cNvSpPr>
            <a:spLocks noChangeArrowheads="1" noChangeShapeType="1" noTextEdit="1"/>
          </p:cNvSpPr>
          <p:nvPr/>
        </p:nvSpPr>
        <p:spPr bwMode="auto">
          <a:xfrm>
            <a:off x="381000" y="5649914"/>
            <a:ext cx="361950" cy="2190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90m</a:t>
            </a:r>
          </a:p>
        </p:txBody>
      </p:sp>
      <p:sp>
        <p:nvSpPr>
          <p:cNvPr id="12344" name="WordArt 57">
            <a:extLst>
              <a:ext uri="{FF2B5EF4-FFF2-40B4-BE49-F238E27FC236}">
                <a16:creationId xmlns:a16="http://schemas.microsoft.com/office/drawing/2014/main" id="{1AC44EC9-336E-40E7-AA30-168D712D302F}"/>
              </a:ext>
            </a:extLst>
          </p:cNvPr>
          <p:cNvSpPr>
            <a:spLocks noChangeArrowheads="1" noChangeShapeType="1" noTextEdit="1"/>
          </p:cNvSpPr>
          <p:nvPr/>
        </p:nvSpPr>
        <p:spPr bwMode="auto">
          <a:xfrm>
            <a:off x="381001" y="6016626"/>
            <a:ext cx="284163" cy="295275"/>
          </a:xfrm>
          <a:prstGeom prst="rect">
            <a:avLst/>
          </a:prstGeom>
        </p:spPr>
        <p:txBody>
          <a:bodyPr wrap="none" fromWordArt="1">
            <a:prstTxWarp prst="textPlain">
              <a:avLst>
                <a:gd name="adj" fmla="val 50000"/>
              </a:avLst>
            </a:prstTxWarp>
          </a:bodyPr>
          <a:lstStyle/>
          <a:p>
            <a:pPr algn="ctr"/>
            <a:r>
              <a:rPr lang="en-ZA" sz="1200" kern="10">
                <a:ln w="9525">
                  <a:solidFill>
                    <a:srgbClr val="000000"/>
                  </a:solidFill>
                  <a:round/>
                  <a:headEnd/>
                  <a:tailEnd/>
                </a:ln>
                <a:solidFill>
                  <a:srgbClr val="FFFFFF"/>
                </a:solidFill>
                <a:latin typeface="Arial Black" panose="020B0A04020102020204" pitchFamily="34" charset="0"/>
              </a:rPr>
              <a:t>100m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I:\2013-2015\Teaching\Teaching_2013\EWP_2013\EWP322_2013\GW measurements\hydraulic_head.jpg">
            <a:extLst>
              <a:ext uri="{FF2B5EF4-FFF2-40B4-BE49-F238E27FC236}">
                <a16:creationId xmlns:a16="http://schemas.microsoft.com/office/drawing/2014/main" id="{6D8555C8-193F-4E32-AD37-4EB5A5A6610D}"/>
              </a:ext>
            </a:extLst>
          </p:cNvPr>
          <p:cNvPicPr>
            <a:picLocks noChangeAspect="1" noChangeArrowheads="1"/>
          </p:cNvPicPr>
          <p:nvPr/>
        </p:nvPicPr>
        <p:blipFill>
          <a:blip r:embed="rId2"/>
          <a:srcRect/>
          <a:stretch>
            <a:fillRect/>
          </a:stretch>
        </p:blipFill>
        <p:spPr>
          <a:xfrm>
            <a:off x="111967" y="0"/>
            <a:ext cx="5643563" cy="6908800"/>
          </a:xfrm>
          <a:prstGeom prst="rect">
            <a:avLst/>
          </a:prstGeom>
          <a:noFill/>
        </p:spPr>
      </p:pic>
      <p:sp>
        <p:nvSpPr>
          <p:cNvPr id="3" name="Rectangle 2">
            <a:extLst>
              <a:ext uri="{FF2B5EF4-FFF2-40B4-BE49-F238E27FC236}">
                <a16:creationId xmlns:a16="http://schemas.microsoft.com/office/drawing/2014/main" id="{68197EC6-2F59-45CE-B662-1D1FA26FFEF7}"/>
              </a:ext>
            </a:extLst>
          </p:cNvPr>
          <p:cNvSpPr/>
          <p:nvPr/>
        </p:nvSpPr>
        <p:spPr>
          <a:xfrm>
            <a:off x="5755530" y="358486"/>
            <a:ext cx="3928189" cy="6463308"/>
          </a:xfrm>
          <a:prstGeom prst="rect">
            <a:avLst/>
          </a:prstGeom>
        </p:spPr>
        <p:txBody>
          <a:bodyPr wrap="square">
            <a:spAutoFit/>
          </a:bodyPr>
          <a:lstStyle/>
          <a:p>
            <a:pPr lvl="0" algn="just">
              <a:spcBef>
                <a:spcPct val="0"/>
              </a:spcBef>
            </a:pPr>
            <a:r>
              <a:rPr lang="en-ZA" dirty="0">
                <a:solidFill>
                  <a:srgbClr val="000099"/>
                </a:solidFill>
              </a:rPr>
              <a:t>Recharge value for local recharge and regional recharge is not clarified especially where two water table-based aquifer systems co-exist. </a:t>
            </a:r>
          </a:p>
          <a:p>
            <a:pPr lvl="0" algn="just">
              <a:spcBef>
                <a:spcPct val="0"/>
              </a:spcBef>
            </a:pPr>
            <a:endParaRPr lang="en-ZA" dirty="0">
              <a:solidFill>
                <a:srgbClr val="000099"/>
              </a:solidFill>
            </a:endParaRPr>
          </a:p>
          <a:p>
            <a:pPr lvl="0" algn="just">
              <a:spcBef>
                <a:spcPct val="0"/>
              </a:spcBef>
            </a:pPr>
            <a:r>
              <a:rPr lang="en-ZA" dirty="0">
                <a:solidFill>
                  <a:srgbClr val="000099"/>
                </a:solidFill>
              </a:rPr>
              <a:t>For example, coastal aquifer systems such as Cape Flat Aquifer System which has an unconfined and confined aquifer system, are recharged differently.</a:t>
            </a:r>
          </a:p>
          <a:p>
            <a:pPr lvl="0" algn="just">
              <a:spcBef>
                <a:spcPct val="0"/>
              </a:spcBef>
            </a:pPr>
            <a:r>
              <a:rPr lang="en-ZA" dirty="0">
                <a:solidFill>
                  <a:srgbClr val="000099"/>
                </a:solidFill>
              </a:rPr>
              <a:t> </a:t>
            </a:r>
          </a:p>
          <a:p>
            <a:pPr lvl="0" algn="just">
              <a:spcBef>
                <a:spcPct val="0"/>
              </a:spcBef>
            </a:pPr>
            <a:r>
              <a:rPr lang="en-ZA" dirty="0">
                <a:solidFill>
                  <a:srgbClr val="000099"/>
                </a:solidFill>
              </a:rPr>
              <a:t>Boreholes A and B may show no water and hence groundwater allocation can be denied while the user or farmer will insist with evidence that his borehole C has water all the time because his borehole is drilled into a deeper confined system which is recharged with water away from the location of </a:t>
            </a:r>
            <a:r>
              <a:rPr lang="en-ZA" dirty="0" err="1">
                <a:solidFill>
                  <a:srgbClr val="000099"/>
                </a:solidFill>
              </a:rPr>
              <a:t>tha</a:t>
            </a:r>
            <a:r>
              <a:rPr lang="en-ZA" dirty="0">
                <a:solidFill>
                  <a:srgbClr val="000099"/>
                </a:solidFill>
              </a:rPr>
              <a:t> borehole C. </a:t>
            </a:r>
          </a:p>
          <a:p>
            <a:pPr lvl="0" algn="just">
              <a:spcBef>
                <a:spcPct val="0"/>
              </a:spcBef>
            </a:pPr>
            <a:endParaRPr lang="en-ZA" dirty="0">
              <a:solidFill>
                <a:srgbClr val="000099"/>
              </a:solidFill>
            </a:endParaRPr>
          </a:p>
          <a:p>
            <a:pPr lvl="0" algn="just">
              <a:spcBef>
                <a:spcPct val="0"/>
              </a:spcBef>
            </a:pPr>
            <a:r>
              <a:rPr lang="en-ZA" dirty="0">
                <a:solidFill>
                  <a:srgbClr val="000099"/>
                </a:solidFill>
              </a:rPr>
              <a:t>Such a situation renders practitioners less competent compared with some lived-experienced groundwater users</a:t>
            </a:r>
          </a:p>
        </p:txBody>
      </p:sp>
    </p:spTree>
    <p:extLst>
      <p:ext uri="{BB962C8B-B14F-4D97-AF65-F5344CB8AC3E}">
        <p14:creationId xmlns:p14="http://schemas.microsoft.com/office/powerpoint/2010/main" val="3558503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F17F-9253-4BD9-AB38-DD897486A602}"/>
              </a:ext>
            </a:extLst>
          </p:cNvPr>
          <p:cNvSpPr>
            <a:spLocks noGrp="1"/>
          </p:cNvSpPr>
          <p:nvPr>
            <p:ph type="ctrTitle"/>
          </p:nvPr>
        </p:nvSpPr>
        <p:spPr>
          <a:xfrm>
            <a:off x="435006" y="127601"/>
            <a:ext cx="8728044" cy="946597"/>
          </a:xfrm>
          <a:solidFill>
            <a:srgbClr val="FFFF00"/>
          </a:solidFill>
        </p:spPr>
        <p:txBody>
          <a:bodyPr/>
          <a:lstStyle/>
          <a:p>
            <a:r>
              <a:rPr lang="en-US" b="1" dirty="0"/>
              <a:t>Take home message</a:t>
            </a:r>
            <a:endParaRPr lang="en-ZA" b="1" dirty="0"/>
          </a:p>
        </p:txBody>
      </p:sp>
      <p:sp>
        <p:nvSpPr>
          <p:cNvPr id="3" name="Subtitle 2">
            <a:extLst>
              <a:ext uri="{FF2B5EF4-FFF2-40B4-BE49-F238E27FC236}">
                <a16:creationId xmlns:a16="http://schemas.microsoft.com/office/drawing/2014/main" id="{E4A1AB85-B13B-4F82-9D08-2785C69F021B}"/>
              </a:ext>
            </a:extLst>
          </p:cNvPr>
          <p:cNvSpPr>
            <a:spLocks noGrp="1"/>
          </p:cNvSpPr>
          <p:nvPr>
            <p:ph type="subTitle" idx="1"/>
          </p:nvPr>
        </p:nvSpPr>
        <p:spPr>
          <a:xfrm>
            <a:off x="106532" y="1489229"/>
            <a:ext cx="9650027" cy="1460377"/>
          </a:xfrm>
        </p:spPr>
        <p:txBody>
          <a:bodyPr>
            <a:normAutofit fontScale="85000" lnSpcReduction="10000"/>
          </a:bodyPr>
          <a:lstStyle/>
          <a:p>
            <a:pPr algn="l"/>
            <a:r>
              <a:rPr lang="en-ZA" dirty="0">
                <a:solidFill>
                  <a:schemeClr val="tx1"/>
                </a:solidFill>
              </a:rPr>
              <a:t>Aquifer-focus so all aquifer should be delineated</a:t>
            </a:r>
          </a:p>
          <a:p>
            <a:pPr algn="l"/>
            <a:r>
              <a:rPr lang="en-ZA" dirty="0">
                <a:solidFill>
                  <a:schemeClr val="tx1"/>
                </a:solidFill>
              </a:rPr>
              <a:t>Focus on  local [Unconfined] and regional [Confined]recharge</a:t>
            </a:r>
          </a:p>
          <a:p>
            <a:pPr algn="l"/>
            <a:r>
              <a:rPr lang="en-US" dirty="0">
                <a:solidFill>
                  <a:schemeClr val="tx1"/>
                </a:solidFill>
              </a:rPr>
              <a:t>Improve knowledge of </a:t>
            </a:r>
            <a:r>
              <a:rPr lang="en-ZA" dirty="0">
                <a:solidFill>
                  <a:schemeClr val="tx1"/>
                </a:solidFill>
              </a:rPr>
              <a:t>BHs in Unconfined &amp; confined aquifers</a:t>
            </a:r>
          </a:p>
          <a:p>
            <a:endParaRPr lang="en-ZA" dirty="0"/>
          </a:p>
        </p:txBody>
      </p:sp>
      <p:sp>
        <p:nvSpPr>
          <p:cNvPr id="5" name="Rectangle 4">
            <a:extLst>
              <a:ext uri="{FF2B5EF4-FFF2-40B4-BE49-F238E27FC236}">
                <a16:creationId xmlns:a16="http://schemas.microsoft.com/office/drawing/2014/main" id="{F6E7A050-AB35-49AA-AFFE-EA853FAAA2E2}"/>
              </a:ext>
            </a:extLst>
          </p:cNvPr>
          <p:cNvSpPr/>
          <p:nvPr/>
        </p:nvSpPr>
        <p:spPr>
          <a:xfrm>
            <a:off x="628187" y="3429000"/>
            <a:ext cx="8649625" cy="1754326"/>
          </a:xfrm>
          <a:prstGeom prst="rect">
            <a:avLst/>
          </a:prstGeom>
        </p:spPr>
        <p:txBody>
          <a:bodyPr wrap="square">
            <a:spAutoFit/>
          </a:bodyPr>
          <a:lstStyle/>
          <a:p>
            <a:pPr marL="514350" indent="-514350">
              <a:buAutoNum type="arabicPeriod"/>
            </a:pPr>
            <a:r>
              <a:rPr lang="en-ZA" dirty="0"/>
              <a:t>GW Planning according to aquifer types [Dual layered system]</a:t>
            </a:r>
          </a:p>
          <a:p>
            <a:pPr marL="514350" indent="-514350">
              <a:buFont typeface="Arial"/>
              <a:buAutoNum type="arabicPeriod"/>
            </a:pPr>
            <a:r>
              <a:rPr lang="en-ZA" dirty="0"/>
              <a:t>GW Assessment according to aquifer types [Dual layered system]</a:t>
            </a:r>
          </a:p>
          <a:p>
            <a:pPr marL="514350" indent="-514350">
              <a:buFont typeface="Arial"/>
              <a:buAutoNum type="arabicPeriod"/>
            </a:pPr>
            <a:r>
              <a:rPr lang="en-ZA" dirty="0"/>
              <a:t>GW Protection according to aquifer types [Dual layered system]</a:t>
            </a:r>
          </a:p>
          <a:p>
            <a:pPr marL="514350" indent="-514350">
              <a:buFont typeface="Arial"/>
              <a:buAutoNum type="arabicPeriod"/>
            </a:pPr>
            <a:r>
              <a:rPr lang="en-ZA" b="1" dirty="0"/>
              <a:t>GW Monitoring according to aquifer types [Dual layered system]</a:t>
            </a:r>
          </a:p>
          <a:p>
            <a:pPr marL="514350" indent="-514350">
              <a:buFont typeface="Arial"/>
              <a:buAutoNum type="arabicPeriod"/>
            </a:pPr>
            <a:r>
              <a:rPr lang="en-ZA" dirty="0"/>
              <a:t>GW Allocation/Abstraction/Use according to aquifer types [Dual layered system]</a:t>
            </a:r>
          </a:p>
          <a:p>
            <a:pPr marL="514350" indent="-514350">
              <a:buFont typeface="Arial"/>
              <a:buAutoNum type="arabicPeriod"/>
            </a:pPr>
            <a:r>
              <a:rPr lang="en-ZA" dirty="0"/>
              <a:t>GW Governance according to aquifer types [Dual layered system]</a:t>
            </a:r>
          </a:p>
        </p:txBody>
      </p:sp>
      <p:sp>
        <p:nvSpPr>
          <p:cNvPr id="6" name="Rectangle 5">
            <a:extLst>
              <a:ext uri="{FF2B5EF4-FFF2-40B4-BE49-F238E27FC236}">
                <a16:creationId xmlns:a16="http://schemas.microsoft.com/office/drawing/2014/main" id="{80F3063A-4E22-4CAE-B43D-8E4DBFB6A65B}"/>
              </a:ext>
            </a:extLst>
          </p:cNvPr>
          <p:cNvSpPr/>
          <p:nvPr/>
        </p:nvSpPr>
        <p:spPr>
          <a:xfrm>
            <a:off x="261150" y="5520561"/>
            <a:ext cx="9383697" cy="1015663"/>
          </a:xfrm>
          <a:prstGeom prst="rect">
            <a:avLst/>
          </a:prstGeom>
          <a:solidFill>
            <a:srgbClr val="FFC000"/>
          </a:solidFill>
        </p:spPr>
        <p:txBody>
          <a:bodyPr wrap="square">
            <a:spAutoFit/>
          </a:bodyPr>
          <a:lstStyle/>
          <a:p>
            <a:r>
              <a:rPr lang="en-ZA" sz="2000" dirty="0"/>
              <a:t>For example, we need to know the number of BHs in unconfined and confined aquifer systems and monitor levels and quality according. Such information is critical for various uses than the current generic or generalization of GW information</a:t>
            </a:r>
          </a:p>
        </p:txBody>
      </p:sp>
    </p:spTree>
    <p:extLst>
      <p:ext uri="{BB962C8B-B14F-4D97-AF65-F5344CB8AC3E}">
        <p14:creationId xmlns:p14="http://schemas.microsoft.com/office/powerpoint/2010/main" val="4186725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E9829-7B32-4CB0-9EC0-1D1258C0F24D}"/>
              </a:ext>
            </a:extLst>
          </p:cNvPr>
          <p:cNvSpPr>
            <a:spLocks noGrp="1"/>
          </p:cNvSpPr>
          <p:nvPr>
            <p:ph type="ctrTitle"/>
          </p:nvPr>
        </p:nvSpPr>
        <p:spPr>
          <a:xfrm>
            <a:off x="0" y="594589"/>
            <a:ext cx="9906000" cy="1470025"/>
          </a:xfrm>
          <a:solidFill>
            <a:srgbClr val="FFFF00"/>
          </a:solidFill>
        </p:spPr>
        <p:txBody>
          <a:bodyPr/>
          <a:lstStyle/>
          <a:p>
            <a:r>
              <a:rPr lang="en-US" dirty="0"/>
              <a:t>Calculations will be demonstrated during the practical session</a:t>
            </a:r>
            <a:endParaRPr lang="en-ZA" dirty="0"/>
          </a:p>
        </p:txBody>
      </p:sp>
      <p:sp>
        <p:nvSpPr>
          <p:cNvPr id="6" name="Title 1">
            <a:extLst>
              <a:ext uri="{FF2B5EF4-FFF2-40B4-BE49-F238E27FC236}">
                <a16:creationId xmlns:a16="http://schemas.microsoft.com/office/drawing/2014/main" id="{7F8226C4-D495-44B8-80DF-47913829A2E6}"/>
              </a:ext>
            </a:extLst>
          </p:cNvPr>
          <p:cNvSpPr txBox="1">
            <a:spLocks/>
          </p:cNvSpPr>
          <p:nvPr/>
        </p:nvSpPr>
        <p:spPr>
          <a:xfrm>
            <a:off x="0" y="3827541"/>
            <a:ext cx="9905999" cy="1470025"/>
          </a:xfrm>
          <a:prstGeom prst="rect">
            <a:avLst/>
          </a:prstGeom>
          <a:solidFill>
            <a:srgbClr val="FFC000"/>
          </a:solidFill>
        </p:spPr>
        <p:txBody>
          <a:bodyPr vert="horz" lIns="91440" tIns="45720" rIns="91440" bIns="45720" rtlCol="0" anchor="ctr">
            <a:normAutofit fontScale="8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Recharge in unconfined and confined aquifers are presented in case studies for Upper Berg[G10A] and </a:t>
            </a:r>
            <a:r>
              <a:rPr lang="en-US" dirty="0" err="1"/>
              <a:t>Heuningnes</a:t>
            </a:r>
            <a:r>
              <a:rPr lang="en-US" dirty="0"/>
              <a:t> [G50]:</a:t>
            </a:r>
            <a:endParaRPr lang="en-ZA" dirty="0"/>
          </a:p>
        </p:txBody>
      </p:sp>
    </p:spTree>
    <p:extLst>
      <p:ext uri="{BB962C8B-B14F-4D97-AF65-F5344CB8AC3E}">
        <p14:creationId xmlns:p14="http://schemas.microsoft.com/office/powerpoint/2010/main" val="2000614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46EE4-B8DC-4210-BD67-D074EAA83FA2}"/>
              </a:ext>
            </a:extLst>
          </p:cNvPr>
          <p:cNvSpPr>
            <a:spLocks noGrp="1"/>
          </p:cNvSpPr>
          <p:nvPr>
            <p:ph type="ctrTitle"/>
          </p:nvPr>
        </p:nvSpPr>
        <p:spPr>
          <a:xfrm>
            <a:off x="0" y="372648"/>
            <a:ext cx="9632272" cy="674918"/>
          </a:xfrm>
          <a:solidFill>
            <a:srgbClr val="FFFF00"/>
          </a:solidFill>
        </p:spPr>
        <p:txBody>
          <a:bodyPr>
            <a:normAutofit fontScale="90000"/>
          </a:bodyPr>
          <a:lstStyle/>
          <a:p>
            <a:r>
              <a:rPr lang="en-US" sz="4000" b="1" dirty="0"/>
              <a:t>2. Groundwater Contribution to Baseflow</a:t>
            </a:r>
            <a:endParaRPr lang="en-ZA" sz="4000" b="1" dirty="0"/>
          </a:p>
        </p:txBody>
      </p:sp>
      <p:sp>
        <p:nvSpPr>
          <p:cNvPr id="5" name="Rectangle 4">
            <a:extLst>
              <a:ext uri="{FF2B5EF4-FFF2-40B4-BE49-F238E27FC236}">
                <a16:creationId xmlns:a16="http://schemas.microsoft.com/office/drawing/2014/main" id="{842AD9A5-4E34-499D-97C3-0DB887A5A0E1}"/>
              </a:ext>
            </a:extLst>
          </p:cNvPr>
          <p:cNvSpPr/>
          <p:nvPr/>
        </p:nvSpPr>
        <p:spPr>
          <a:xfrm>
            <a:off x="264527" y="1377058"/>
            <a:ext cx="9376946" cy="2677656"/>
          </a:xfrm>
          <a:prstGeom prst="rect">
            <a:avLst/>
          </a:prstGeom>
          <a:noFill/>
        </p:spPr>
        <p:txBody>
          <a:bodyPr wrap="square">
            <a:spAutoFit/>
          </a:bodyPr>
          <a:lstStyle/>
          <a:p>
            <a:r>
              <a:rPr lang="en-ZA" sz="2400" dirty="0"/>
              <a:t>Currently, we use baseflow instead of estimating groundwater contribution to baseflow. Baseflow is made of up water from various sources and one of the sources is groundwater. </a:t>
            </a:r>
            <a:r>
              <a:rPr lang="en-ZA" sz="2400" b="1" kern="100" dirty="0">
                <a:solidFill>
                  <a:srgbClr val="000099"/>
                </a:solidFill>
              </a:rPr>
              <a:t>In this study, we present how we estimated groundwater contribution to base flow</a:t>
            </a:r>
          </a:p>
          <a:p>
            <a:r>
              <a:rPr lang="en-ZA" sz="2400" kern="100" dirty="0"/>
              <a:t>GRDM studies should always estimate groundwater contribution to baseflow using existing methods</a:t>
            </a:r>
            <a:r>
              <a:rPr lang="en-ZA" sz="2400" dirty="0"/>
              <a:t> </a:t>
            </a:r>
            <a:r>
              <a:rPr lang="en-ZA" sz="2400" kern="100" dirty="0"/>
              <a:t>to provide a better estimation of groundwater roles in ecological ecosystem sustainability.</a:t>
            </a:r>
            <a:endParaRPr lang="en-ZA" sz="2400" kern="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AF2AE155-B584-4028-B437-C4E56BA1D633}"/>
              </a:ext>
            </a:extLst>
          </p:cNvPr>
          <p:cNvSpPr/>
          <p:nvPr/>
        </p:nvSpPr>
        <p:spPr>
          <a:xfrm>
            <a:off x="-9201" y="4535189"/>
            <a:ext cx="9906000" cy="830997"/>
          </a:xfrm>
          <a:prstGeom prst="rect">
            <a:avLst/>
          </a:prstGeom>
          <a:solidFill>
            <a:srgbClr val="92D050"/>
          </a:solidFill>
          <a:ln>
            <a:solidFill>
              <a:srgbClr val="000099"/>
            </a:solidFill>
          </a:ln>
        </p:spPr>
        <p:txBody>
          <a:bodyPr wrap="square">
            <a:spAutoFit/>
          </a:bodyPr>
          <a:lstStyle/>
          <a:p>
            <a:r>
              <a:rPr lang="en-ZA" sz="2400" dirty="0"/>
              <a:t>The equation for calculating groundwater contribution to baseflow is provided for discussion, testing/piloting and refinement then adoption</a:t>
            </a:r>
            <a:endParaRPr lang="en-ZA" sz="2400" kern="100" dirty="0"/>
          </a:p>
        </p:txBody>
      </p:sp>
      <p:sp>
        <p:nvSpPr>
          <p:cNvPr id="7" name="Rectangle 6">
            <a:extLst>
              <a:ext uri="{FF2B5EF4-FFF2-40B4-BE49-F238E27FC236}">
                <a16:creationId xmlns:a16="http://schemas.microsoft.com/office/drawing/2014/main" id="{4960BEB1-9B54-44B9-A579-BD6135CEF6E7}"/>
              </a:ext>
            </a:extLst>
          </p:cNvPr>
          <p:cNvSpPr/>
          <p:nvPr/>
        </p:nvSpPr>
        <p:spPr>
          <a:xfrm>
            <a:off x="0" y="5366186"/>
            <a:ext cx="9906000" cy="1384995"/>
          </a:xfrm>
          <a:prstGeom prst="rect">
            <a:avLst/>
          </a:prstGeom>
          <a:solidFill>
            <a:srgbClr val="FFC000"/>
          </a:solidFill>
        </p:spPr>
        <p:txBody>
          <a:bodyPr wrap="square">
            <a:spAutoFit/>
          </a:bodyPr>
          <a:lstStyle/>
          <a:p>
            <a:r>
              <a:rPr lang="en-ZA" sz="2800" dirty="0"/>
              <a:t>During the session when we determine the reserve for GRDM, we discuss and agree on whether or not we should retain the baseflow on the Template for Reserve Determination table</a:t>
            </a:r>
            <a:endParaRPr lang="en-ZA" sz="2800"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2522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8A6E4-C79A-4E47-A6DB-1CE846724711}"/>
              </a:ext>
            </a:extLst>
          </p:cNvPr>
          <p:cNvSpPr>
            <a:spLocks noGrp="1"/>
          </p:cNvSpPr>
          <p:nvPr>
            <p:ph type="title"/>
          </p:nvPr>
        </p:nvSpPr>
        <p:spPr>
          <a:xfrm>
            <a:off x="333375" y="17754"/>
            <a:ext cx="9108859" cy="532661"/>
          </a:xfrm>
          <a:solidFill>
            <a:srgbClr val="FFFF00"/>
          </a:solidFill>
        </p:spPr>
        <p:txBody>
          <a:bodyPr>
            <a:normAutofit fontScale="90000"/>
          </a:bodyPr>
          <a:lstStyle/>
          <a:p>
            <a:r>
              <a:rPr lang="en-ZA" dirty="0"/>
              <a:t>Groundwater contribution to baseflow</a:t>
            </a:r>
          </a:p>
        </p:txBody>
      </p:sp>
      <p:sp>
        <p:nvSpPr>
          <p:cNvPr id="4" name="Rectangle 3">
            <a:extLst>
              <a:ext uri="{FF2B5EF4-FFF2-40B4-BE49-F238E27FC236}">
                <a16:creationId xmlns:a16="http://schemas.microsoft.com/office/drawing/2014/main" id="{262D1051-042C-4C9B-AC2A-60363F543ED5}"/>
              </a:ext>
            </a:extLst>
          </p:cNvPr>
          <p:cNvSpPr/>
          <p:nvPr/>
        </p:nvSpPr>
        <p:spPr>
          <a:xfrm>
            <a:off x="124287" y="4226226"/>
            <a:ext cx="9703294" cy="2123658"/>
          </a:xfrm>
          <a:prstGeom prst="rect">
            <a:avLst/>
          </a:prstGeom>
        </p:spPr>
        <p:txBody>
          <a:bodyPr wrap="square">
            <a:spAutoFit/>
          </a:bodyPr>
          <a:lstStyle/>
          <a:p>
            <a:pPr algn="just"/>
            <a:r>
              <a:rPr lang="en-ZA" sz="2200" dirty="0">
                <a:latin typeface="Calibri" panose="020F0502020204030204" pitchFamily="34" charset="0"/>
                <a:ea typeface="Times New Roman" panose="02020603050405020304" pitchFamily="18" charset="0"/>
                <a:cs typeface="Calibri" panose="020F0502020204030204" pitchFamily="34" charset="0"/>
              </a:rPr>
              <a:t>Hall (1968) defines baseflow as the </a:t>
            </a:r>
            <a:r>
              <a:rPr lang="en-ZA" sz="2200" dirty="0">
                <a:latin typeface="Calibri" panose="020F0502020204030204" pitchFamily="34" charset="0"/>
                <a:ea typeface="Calibri" panose="020F0502020204030204" pitchFamily="34" charset="0"/>
                <a:cs typeface="Calibri" panose="020F0502020204030204" pitchFamily="34" charset="0"/>
              </a:rPr>
              <a:t>portion that is contributed to the stream by delayed sources (unsaturated zone water, lakes, perched stream) and groundwater. Baseflow definition as the lowest discharge of the stream in the dry season and not generalized as groundwater contribution to surface water must be understood. </a:t>
            </a:r>
            <a:r>
              <a:rPr lang="en-ZA" sz="2200" b="1" dirty="0">
                <a:solidFill>
                  <a:srgbClr val="000099"/>
                </a:solidFill>
                <a:latin typeface="Calibri" panose="020F0502020204030204" pitchFamily="34" charset="0"/>
                <a:ea typeface="Calibri" panose="020F0502020204030204" pitchFamily="34" charset="0"/>
                <a:cs typeface="Calibri" panose="020F0502020204030204" pitchFamily="34" charset="0"/>
              </a:rPr>
              <a:t>Baseflow has multiple sources which include groundwater i.e.</a:t>
            </a:r>
            <a:r>
              <a:rPr lang="en-ZA" sz="2200" dirty="0">
                <a:latin typeface="Calibri" panose="020F0502020204030204" pitchFamily="34" charset="0"/>
                <a:ea typeface="Calibri" panose="020F0502020204030204" pitchFamily="34" charset="0"/>
                <a:cs typeface="Calibri" panose="020F0502020204030204" pitchFamily="34" charset="0"/>
              </a:rPr>
              <a:t> groundwater contribution to surface water is not baseflow but a portion of baseflow</a:t>
            </a:r>
            <a:r>
              <a:rPr lang="en-ZA" dirty="0">
                <a:latin typeface="Calibri" panose="020F0502020204030204" pitchFamily="34" charset="0"/>
                <a:ea typeface="Calibri" panose="020F0502020204030204" pitchFamily="34" charset="0"/>
                <a:cs typeface="Calibri" panose="020F0502020204030204" pitchFamily="34" charset="0"/>
              </a:rPr>
              <a:t>. </a:t>
            </a:r>
            <a:endParaRPr lang="en-ZA" b="1" dirty="0">
              <a:solidFill>
                <a:srgbClr val="000099"/>
              </a:solidFill>
            </a:endParaRPr>
          </a:p>
        </p:txBody>
      </p:sp>
      <p:pic>
        <p:nvPicPr>
          <p:cNvPr id="6" name="Picture 5" descr="A picture containing text, screenshot, font, algebra&#10;&#10;Description automatically generated">
            <a:extLst>
              <a:ext uri="{FF2B5EF4-FFF2-40B4-BE49-F238E27FC236}">
                <a16:creationId xmlns:a16="http://schemas.microsoft.com/office/drawing/2014/main" id="{30620B0E-2D1C-5E97-1BBA-A6FDBA8F2BE5}"/>
              </a:ext>
            </a:extLst>
          </p:cNvPr>
          <p:cNvPicPr>
            <a:picLocks noChangeAspect="1"/>
          </p:cNvPicPr>
          <p:nvPr/>
        </p:nvPicPr>
        <p:blipFill>
          <a:blip r:embed="rId2"/>
          <a:stretch>
            <a:fillRect/>
          </a:stretch>
        </p:blipFill>
        <p:spPr>
          <a:xfrm>
            <a:off x="0" y="550414"/>
            <a:ext cx="9906000" cy="3675811"/>
          </a:xfrm>
          <a:prstGeom prst="rect">
            <a:avLst/>
          </a:prstGeom>
        </p:spPr>
      </p:pic>
    </p:spTree>
    <p:extLst>
      <p:ext uri="{BB962C8B-B14F-4D97-AF65-F5344CB8AC3E}">
        <p14:creationId xmlns:p14="http://schemas.microsoft.com/office/powerpoint/2010/main" val="1834326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mplat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2" name="Title 1"/>
          <p:cNvSpPr>
            <a:spLocks noGrp="1"/>
          </p:cNvSpPr>
          <p:nvPr>
            <p:ph type="title"/>
          </p:nvPr>
        </p:nvSpPr>
        <p:spPr>
          <a:xfrm>
            <a:off x="205273" y="377275"/>
            <a:ext cx="9046806" cy="593727"/>
          </a:xfrm>
        </p:spPr>
        <p:txBody>
          <a:bodyPr>
            <a:noAutofit/>
          </a:bodyPr>
          <a:lstStyle/>
          <a:p>
            <a:r>
              <a:rPr lang="en-US" sz="4500" b="1" dirty="0"/>
              <a:t>Outline of the presentation</a:t>
            </a:r>
          </a:p>
        </p:txBody>
      </p:sp>
      <p:sp>
        <p:nvSpPr>
          <p:cNvPr id="10" name="Content Placeholder 2"/>
          <p:cNvSpPr>
            <a:spLocks noGrp="1"/>
          </p:cNvSpPr>
          <p:nvPr>
            <p:ph idx="1"/>
          </p:nvPr>
        </p:nvSpPr>
        <p:spPr>
          <a:xfrm>
            <a:off x="124287" y="1600201"/>
            <a:ext cx="9654195" cy="3468949"/>
          </a:xfrm>
        </p:spPr>
        <p:txBody>
          <a:bodyPr>
            <a:normAutofit/>
          </a:bodyPr>
          <a:lstStyle/>
          <a:p>
            <a:pPr marL="514350" indent="-514350">
              <a:buAutoNum type="arabicPeriod"/>
            </a:pPr>
            <a:r>
              <a:rPr lang="en-US" sz="2800" dirty="0"/>
              <a:t>Variables for GRDM Studies: 09:30-10:15] </a:t>
            </a:r>
            <a:r>
              <a:rPr lang="en-US" sz="2800" b="1" dirty="0"/>
              <a:t>45 Minutes]</a:t>
            </a:r>
          </a:p>
          <a:p>
            <a:pPr marL="514350" indent="-514350">
              <a:buFont typeface="Arial"/>
              <a:buAutoNum type="arabicPeriod"/>
            </a:pPr>
            <a:r>
              <a:rPr lang="en-US" sz="2800" dirty="0"/>
              <a:t>GRDM Resource Unit Delineation [Aquifer Delineation]: 12:00-12:45 </a:t>
            </a:r>
            <a:r>
              <a:rPr lang="en-US" sz="2800" b="1" dirty="0"/>
              <a:t>[45 Minutes]</a:t>
            </a:r>
          </a:p>
          <a:p>
            <a:pPr marL="514350" indent="-514350">
              <a:buFont typeface="Arial"/>
              <a:buAutoNum type="arabicPeriod"/>
            </a:pPr>
            <a:r>
              <a:rPr lang="en-US" sz="2800" dirty="0"/>
              <a:t>GRDM Classification: Status Quo: Assessment for Quantity 10:45-11:30 </a:t>
            </a:r>
            <a:r>
              <a:rPr lang="en-US" sz="2800" b="1" dirty="0"/>
              <a:t>[45Minutes]: </a:t>
            </a:r>
          </a:p>
          <a:p>
            <a:pPr marL="514350" indent="-514350">
              <a:buFont typeface="Arial"/>
              <a:buAutoNum type="arabicPeriod"/>
            </a:pPr>
            <a:r>
              <a:rPr lang="en-US" sz="2800" dirty="0"/>
              <a:t>GRDM Classification: Status Quo: Assessment for Quality 10:45-11:30 </a:t>
            </a:r>
            <a:r>
              <a:rPr lang="en-US" sz="2800" b="1" dirty="0"/>
              <a:t>[30 Minutes]</a:t>
            </a:r>
          </a:p>
        </p:txBody>
      </p:sp>
    </p:spTree>
    <p:extLst>
      <p:ext uri="{BB962C8B-B14F-4D97-AF65-F5344CB8AC3E}">
        <p14:creationId xmlns:p14="http://schemas.microsoft.com/office/powerpoint/2010/main" val="3606724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58BB3E-46AE-4BFB-9C41-FDE43764DAE0}"/>
              </a:ext>
            </a:extLst>
          </p:cNvPr>
          <p:cNvSpPr/>
          <p:nvPr/>
        </p:nvSpPr>
        <p:spPr>
          <a:xfrm>
            <a:off x="164237" y="4252257"/>
            <a:ext cx="9577526" cy="2064540"/>
          </a:xfrm>
          <a:prstGeom prst="rect">
            <a:avLst/>
          </a:prstGeom>
          <a:solidFill>
            <a:srgbClr val="FFFF00"/>
          </a:solidFill>
        </p:spPr>
        <p:txBody>
          <a:bodyPr wrap="square">
            <a:spAutoFit/>
          </a:bodyPr>
          <a:lstStyle/>
          <a:p>
            <a:pPr algn="just">
              <a:lnSpc>
                <a:spcPct val="120000"/>
              </a:lnSpc>
              <a:spcAft>
                <a:spcPts val="0"/>
              </a:spcAft>
            </a:pPr>
            <a:r>
              <a:rPr lang="en-ZA" dirty="0">
                <a:latin typeface="Calibri" panose="020F0502020204030204" pitchFamily="34" charset="0"/>
                <a:ea typeface="Times New Roman" panose="02020603050405020304" pitchFamily="18" charset="0"/>
                <a:cs typeface="Calibri" panose="020F0502020204030204" pitchFamily="34" charset="0"/>
              </a:rPr>
              <a:t>Groundwater contribution to baseflow is affected by the assumption, which states that the volume of groundwater retained in storage functions as a buffer during dry periods. Suggesting that, that volume could contribute to baseflow during the dry season. But to conclude this, an understanding of </a:t>
            </a:r>
            <a:r>
              <a:rPr lang="en-ZA" b="1" dirty="0">
                <a:solidFill>
                  <a:srgbClr val="000099"/>
                </a:solidFill>
                <a:latin typeface="Calibri" panose="020F0502020204030204" pitchFamily="34" charset="0"/>
                <a:ea typeface="Times New Roman" panose="02020603050405020304" pitchFamily="18" charset="0"/>
                <a:cs typeface="Calibri" panose="020F0502020204030204" pitchFamily="34" charset="0"/>
              </a:rPr>
              <a:t>hydrogeological characteristics </a:t>
            </a:r>
            <a:r>
              <a:rPr lang="en-ZA" dirty="0">
                <a:latin typeface="Calibri" panose="020F0502020204030204" pitchFamily="34" charset="0"/>
                <a:ea typeface="Times New Roman" panose="02020603050405020304" pitchFamily="18" charset="0"/>
                <a:cs typeface="Calibri" panose="020F0502020204030204" pitchFamily="34" charset="0"/>
              </a:rPr>
              <a:t>is necessary, hence the suggestion of thorough testing of these assumptions with groundwater contribution to baseflow method to be sure of their applicability in various hydrogeological settings.  WRC Study 2013 has details about the use of baseflow.</a:t>
            </a:r>
          </a:p>
        </p:txBody>
      </p:sp>
      <p:pic>
        <p:nvPicPr>
          <p:cNvPr id="3" name="Picture 5" descr="C:\Users\User\Desktop\TS4.jpg">
            <a:extLst>
              <a:ext uri="{FF2B5EF4-FFF2-40B4-BE49-F238E27FC236}">
                <a16:creationId xmlns:a16="http://schemas.microsoft.com/office/drawing/2014/main" id="{045FD9CE-F7CE-44EC-95F0-02D628A26E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53" t="4991" r="702" b="13952"/>
          <a:stretch/>
        </p:blipFill>
        <p:spPr bwMode="auto">
          <a:xfrm>
            <a:off x="470516" y="104928"/>
            <a:ext cx="8726750" cy="4048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8270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56F2C5-1DEE-4444-B05F-66764AD26740}"/>
              </a:ext>
            </a:extLst>
          </p:cNvPr>
          <p:cNvSpPr/>
          <p:nvPr/>
        </p:nvSpPr>
        <p:spPr>
          <a:xfrm>
            <a:off x="2" y="804942"/>
            <a:ext cx="9658903" cy="1384995"/>
          </a:xfrm>
          <a:prstGeom prst="rect">
            <a:avLst/>
          </a:prstGeom>
        </p:spPr>
        <p:txBody>
          <a:bodyPr wrap="square">
            <a:spAutoFit/>
          </a:bodyPr>
          <a:lstStyle/>
          <a:p>
            <a:r>
              <a:rPr lang="en-ZA" sz="2800" kern="100" dirty="0"/>
              <a:t>In the current methods, we consider the total population in the study area as reliant on groundwater leading into overestimation of groundwater required for basic human needs</a:t>
            </a:r>
            <a:endParaRPr lang="en-ZA" sz="2800" dirty="0"/>
          </a:p>
        </p:txBody>
      </p:sp>
      <p:sp>
        <p:nvSpPr>
          <p:cNvPr id="6" name="Rectangle 5">
            <a:extLst>
              <a:ext uri="{FF2B5EF4-FFF2-40B4-BE49-F238E27FC236}">
                <a16:creationId xmlns:a16="http://schemas.microsoft.com/office/drawing/2014/main" id="{6847CD79-CD1C-4848-A1C3-179C80D83E25}"/>
              </a:ext>
            </a:extLst>
          </p:cNvPr>
          <p:cNvSpPr/>
          <p:nvPr/>
        </p:nvSpPr>
        <p:spPr>
          <a:xfrm>
            <a:off x="159798" y="2290141"/>
            <a:ext cx="9579006" cy="2382960"/>
          </a:xfrm>
          <a:prstGeom prst="rect">
            <a:avLst/>
          </a:prstGeom>
          <a:solidFill>
            <a:srgbClr val="FFC000"/>
          </a:solidFill>
        </p:spPr>
        <p:txBody>
          <a:bodyPr wrap="square">
            <a:spAutoFit/>
          </a:bodyPr>
          <a:lstStyle/>
          <a:p>
            <a:pPr algn="just">
              <a:lnSpc>
                <a:spcPct val="107000"/>
              </a:lnSpc>
            </a:pPr>
            <a:r>
              <a:rPr lang="en-ZA" sz="2000" kern="100" dirty="0"/>
              <a:t>In the proposed method update, we only considered the population that uses/depend on groundwater. We called such a population, </a:t>
            </a:r>
            <a:r>
              <a:rPr lang="en-ZA" sz="2000" b="1" kern="100" dirty="0"/>
              <a:t>Groundwater-dependent population. </a:t>
            </a:r>
            <a:r>
              <a:rPr lang="en-ZA" sz="2000" kern="100" dirty="0"/>
              <a:t>We obtained such data from the WARMS database for the registered groundwater users. Such information is likely to underreport groundwater users due to schedule one users, ELW users, and CBA users for disclosing, among others. Working closely with engaging stakeholders, municipalities, and DWS Regional Office, Catchment Management Agencies would improve knowledge on groundwater users.</a:t>
            </a:r>
            <a:endParaRPr lang="en-ZA" sz="2000" kern="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E2237205-27B9-412B-8AA8-7925A0C4A454}"/>
              </a:ext>
            </a:extLst>
          </p:cNvPr>
          <p:cNvSpPr/>
          <p:nvPr/>
        </p:nvSpPr>
        <p:spPr>
          <a:xfrm>
            <a:off x="239697" y="4903423"/>
            <a:ext cx="9419208" cy="1887696"/>
          </a:xfrm>
          <a:prstGeom prst="rect">
            <a:avLst/>
          </a:prstGeom>
          <a:solidFill>
            <a:srgbClr val="FFFF00"/>
          </a:solidFill>
        </p:spPr>
        <p:txBody>
          <a:bodyPr wrap="square">
            <a:spAutoFit/>
          </a:bodyPr>
          <a:lstStyle/>
          <a:p>
            <a:pPr algn="just">
              <a:lnSpc>
                <a:spcPct val="107000"/>
              </a:lnSpc>
            </a:pPr>
            <a:r>
              <a:rPr lang="en-ZA" sz="2200" kern="100" dirty="0"/>
              <a:t>Using groundwater-dependent populations would improve the fair allocation of groundwater for basic human needs and such an approach would be more accurate. However, there is a need to explore a method that would enable all groundwater users to disclose their groundwater use such as Verification and validation techniques among others.</a:t>
            </a:r>
            <a:endParaRPr lang="en-ZA" sz="2200" kern="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Title 1">
            <a:extLst>
              <a:ext uri="{FF2B5EF4-FFF2-40B4-BE49-F238E27FC236}">
                <a16:creationId xmlns:a16="http://schemas.microsoft.com/office/drawing/2014/main" id="{A4FFCAE0-EABA-4972-B733-92DCFE8C913F}"/>
              </a:ext>
            </a:extLst>
          </p:cNvPr>
          <p:cNvSpPr txBox="1">
            <a:spLocks/>
          </p:cNvSpPr>
          <p:nvPr/>
        </p:nvSpPr>
        <p:spPr>
          <a:xfrm>
            <a:off x="-42999" y="1"/>
            <a:ext cx="9948997" cy="804942"/>
          </a:xfrm>
          <a:prstGeom prst="rect">
            <a:avLst/>
          </a:prstGeom>
          <a:solidFill>
            <a:srgbClr val="FFFF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t>3. Basic Human Needs</a:t>
            </a:r>
            <a:endParaRPr lang="en-ZA" b="1" dirty="0"/>
          </a:p>
        </p:txBody>
      </p:sp>
    </p:spTree>
    <p:extLst>
      <p:ext uri="{BB962C8B-B14F-4D97-AF65-F5344CB8AC3E}">
        <p14:creationId xmlns:p14="http://schemas.microsoft.com/office/powerpoint/2010/main" val="3867280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85222B-3999-4D61-AD5F-02B0CAE08E86}"/>
              </a:ext>
            </a:extLst>
          </p:cNvPr>
          <p:cNvPicPr>
            <a:picLocks noChangeAspect="1"/>
          </p:cNvPicPr>
          <p:nvPr/>
        </p:nvPicPr>
        <p:blipFill rotWithShape="1">
          <a:blip r:embed="rId2"/>
          <a:srcRect l="4052"/>
          <a:stretch/>
        </p:blipFill>
        <p:spPr>
          <a:xfrm>
            <a:off x="268172" y="106647"/>
            <a:ext cx="9369655" cy="4743450"/>
          </a:xfrm>
          <a:prstGeom prst="rect">
            <a:avLst/>
          </a:prstGeom>
        </p:spPr>
      </p:pic>
      <p:sp>
        <p:nvSpPr>
          <p:cNvPr id="5" name="Rectangle 4">
            <a:extLst>
              <a:ext uri="{FF2B5EF4-FFF2-40B4-BE49-F238E27FC236}">
                <a16:creationId xmlns:a16="http://schemas.microsoft.com/office/drawing/2014/main" id="{85F7E10F-2732-4C8D-9C2D-1C2925482D13}"/>
              </a:ext>
            </a:extLst>
          </p:cNvPr>
          <p:cNvSpPr/>
          <p:nvPr/>
        </p:nvSpPr>
        <p:spPr>
          <a:xfrm>
            <a:off x="197498" y="4850097"/>
            <a:ext cx="9691395" cy="1754326"/>
          </a:xfrm>
          <a:prstGeom prst="rect">
            <a:avLst/>
          </a:prstGeom>
          <a:solidFill>
            <a:srgbClr val="FFFF00"/>
          </a:solidFill>
        </p:spPr>
        <p:txBody>
          <a:bodyPr wrap="square">
            <a:spAutoFit/>
          </a:bodyPr>
          <a:lstStyle/>
          <a:p>
            <a:r>
              <a:rPr lang="en-ZA" dirty="0">
                <a:latin typeface="Calibri" panose="020F0502020204030204" pitchFamily="34" charset="0"/>
                <a:ea typeface="Times New Roman" panose="02020603050405020304" pitchFamily="18" charset="0"/>
              </a:rPr>
              <a:t>The existing methodology uses the above equation to calculate Basic Human Needs Reserve [BHN].In the current study, we use groundwater dependant populations [GDP] only i.e. only the population that depends on or uses groundwater is considered. We are getting this data from municipalities on abstraction volumes from their local groundwater schemes. The reality is that not everyone in a catchment or study area uses or depends on groundwater hence the focus GDP only.</a:t>
            </a:r>
          </a:p>
          <a:p>
            <a:r>
              <a:rPr lang="en-ZA" b="1" dirty="0">
                <a:solidFill>
                  <a:srgbClr val="000099"/>
                </a:solidFill>
                <a:latin typeface="Calibri" panose="020F0502020204030204" pitchFamily="34" charset="0"/>
                <a:ea typeface="Times New Roman" panose="02020603050405020304" pitchFamily="18" charset="0"/>
              </a:rPr>
              <a:t>There will be an icon in the software for GDP. This is the update on the current methodology</a:t>
            </a:r>
          </a:p>
        </p:txBody>
      </p:sp>
    </p:spTree>
    <p:extLst>
      <p:ext uri="{BB962C8B-B14F-4D97-AF65-F5344CB8AC3E}">
        <p14:creationId xmlns:p14="http://schemas.microsoft.com/office/powerpoint/2010/main" val="18112270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9051456-7AFE-4215-A750-B83DB95D5D26}"/>
              </a:ext>
            </a:extLst>
          </p:cNvPr>
          <p:cNvSpPr txBox="1">
            <a:spLocks/>
          </p:cNvSpPr>
          <p:nvPr/>
        </p:nvSpPr>
        <p:spPr>
          <a:xfrm>
            <a:off x="0" y="0"/>
            <a:ext cx="9905999" cy="763695"/>
          </a:xfrm>
          <a:prstGeom prst="rect">
            <a:avLst/>
          </a:prstGeom>
          <a:solidFill>
            <a:srgbClr val="FFFF00"/>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a:t>4. Groundwater Quality Variables</a:t>
            </a:r>
            <a:endParaRPr lang="en-ZA" b="1" dirty="0"/>
          </a:p>
        </p:txBody>
      </p:sp>
      <p:sp>
        <p:nvSpPr>
          <p:cNvPr id="6" name="Rectangle 5">
            <a:extLst>
              <a:ext uri="{FF2B5EF4-FFF2-40B4-BE49-F238E27FC236}">
                <a16:creationId xmlns:a16="http://schemas.microsoft.com/office/drawing/2014/main" id="{B71612D9-7036-4612-BA67-D8C56DE1F61E}"/>
              </a:ext>
            </a:extLst>
          </p:cNvPr>
          <p:cNvSpPr/>
          <p:nvPr/>
        </p:nvSpPr>
        <p:spPr>
          <a:xfrm>
            <a:off x="79899" y="802401"/>
            <a:ext cx="9826100" cy="1394997"/>
          </a:xfrm>
          <a:prstGeom prst="rect">
            <a:avLst/>
          </a:prstGeom>
        </p:spPr>
        <p:txBody>
          <a:bodyPr wrap="square">
            <a:spAutoFit/>
          </a:bodyPr>
          <a:lstStyle/>
          <a:p>
            <a:pPr algn="just">
              <a:lnSpc>
                <a:spcPct val="107000"/>
              </a:lnSpc>
            </a:pPr>
            <a:r>
              <a:rPr lang="en-ZA" sz="2000" kern="100" dirty="0"/>
              <a:t>In the current  methods, we heavily rely on Electrical Conductivity (EC) as an indicator of water quality, especially in Step 1 of the water resources classification for status quo. This approach overshadows the identification of areas experiencing water quality challenges linked to other variables such as Magnesium, Sulphate among others</a:t>
            </a:r>
            <a:endParaRPr lang="en-ZA" sz="2000" kern="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B994CA8B-EDDF-4029-8884-9EE925A43C71}"/>
              </a:ext>
            </a:extLst>
          </p:cNvPr>
          <p:cNvSpPr/>
          <p:nvPr/>
        </p:nvSpPr>
        <p:spPr>
          <a:xfrm>
            <a:off x="1" y="2658330"/>
            <a:ext cx="9905998" cy="1785104"/>
          </a:xfrm>
          <a:prstGeom prst="rect">
            <a:avLst/>
          </a:prstGeom>
          <a:solidFill>
            <a:srgbClr val="FFFF00"/>
          </a:solidFill>
        </p:spPr>
        <p:txBody>
          <a:bodyPr wrap="square">
            <a:spAutoFit/>
          </a:bodyPr>
          <a:lstStyle/>
          <a:p>
            <a:r>
              <a:rPr lang="en-ZA" sz="2200" kern="100" dirty="0"/>
              <a:t>In this study we demonstrate how we used Groundwater Quality Index provide a comprehensive assessment of groundwater quality status in the study area. We recommend  to obtain more water quality data through ground-truthing and requests from private landowners or water users among others in addition to the existing water quality data from national databases</a:t>
            </a:r>
            <a:endParaRPr lang="en-ZA" sz="2200" dirty="0"/>
          </a:p>
        </p:txBody>
      </p:sp>
      <p:sp>
        <p:nvSpPr>
          <p:cNvPr id="8" name="Rectangle 7">
            <a:extLst>
              <a:ext uri="{FF2B5EF4-FFF2-40B4-BE49-F238E27FC236}">
                <a16:creationId xmlns:a16="http://schemas.microsoft.com/office/drawing/2014/main" id="{2C298BBB-772F-4731-A34B-9BD0015AD61E}"/>
              </a:ext>
            </a:extLst>
          </p:cNvPr>
          <p:cNvSpPr/>
          <p:nvPr/>
        </p:nvSpPr>
        <p:spPr>
          <a:xfrm>
            <a:off x="0" y="5365297"/>
            <a:ext cx="9905999" cy="1394997"/>
          </a:xfrm>
          <a:prstGeom prst="rect">
            <a:avLst/>
          </a:prstGeom>
          <a:solidFill>
            <a:srgbClr val="FFC000"/>
          </a:solidFill>
        </p:spPr>
        <p:txBody>
          <a:bodyPr wrap="square">
            <a:spAutoFit/>
          </a:bodyPr>
          <a:lstStyle/>
          <a:p>
            <a:pPr>
              <a:lnSpc>
                <a:spcPct val="107000"/>
              </a:lnSpc>
            </a:pPr>
            <a:r>
              <a:rPr lang="en-ZA" sz="2000" kern="100" dirty="0"/>
              <a:t>We recommends that more data on several water quality variables is likely to provide a comprehensive assessment of groundwater quality status in the study area. The use of EC plus more water quality variables is recommended where data are available [Precautionary Principle].</a:t>
            </a:r>
            <a:endParaRPr lang="en-ZA" sz="2000" kern="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5305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248816" y="1958976"/>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2716198" y="3436528"/>
            <a:ext cx="6978218" cy="1200329"/>
          </a:xfrm>
          <a:prstGeom prst="rect">
            <a:avLst/>
          </a:prstGeom>
        </p:spPr>
        <p:txBody>
          <a:bodyPr wrap="square">
            <a:spAutoFit/>
          </a:bodyPr>
          <a:lstStyle/>
          <a:p>
            <a:r>
              <a:rPr lang="en-US" sz="3600" b="1" dirty="0">
                <a:solidFill>
                  <a:srgbClr val="FFFF00"/>
                </a:solidFill>
              </a:rPr>
              <a:t>GRDM Resource Unit Delineation [Aquifer Delineation]: [45 Minutes]</a:t>
            </a:r>
          </a:p>
        </p:txBody>
      </p:sp>
    </p:spTree>
    <p:extLst>
      <p:ext uri="{BB962C8B-B14F-4D97-AF65-F5344CB8AC3E}">
        <p14:creationId xmlns:p14="http://schemas.microsoft.com/office/powerpoint/2010/main" val="2737775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DC648B0-6A8A-4F97-BB18-76203C0D7EEC}"/>
              </a:ext>
            </a:extLst>
          </p:cNvPr>
          <p:cNvSpPr/>
          <p:nvPr/>
        </p:nvSpPr>
        <p:spPr>
          <a:xfrm>
            <a:off x="305540" y="768509"/>
            <a:ext cx="9294920" cy="1561005"/>
          </a:xfrm>
          <a:prstGeom prst="rect">
            <a:avLst/>
          </a:prstGeom>
        </p:spPr>
        <p:txBody>
          <a:bodyPr wrap="square">
            <a:spAutoFit/>
          </a:bodyPr>
          <a:lstStyle/>
          <a:p>
            <a:pPr>
              <a:lnSpc>
                <a:spcPct val="107000"/>
              </a:lnSpc>
              <a:spcAft>
                <a:spcPts val="800"/>
              </a:spcAft>
            </a:pPr>
            <a:r>
              <a:rPr lang="en-ZA" dirty="0">
                <a:latin typeface="Calibri" panose="020F0502020204030204" pitchFamily="34" charset="0"/>
                <a:ea typeface="Calibri" panose="020F0502020204030204" pitchFamily="34" charset="0"/>
                <a:cs typeface="Times New Roman" panose="02020603050405020304" pitchFamily="18" charset="0"/>
              </a:rPr>
              <a:t>The key outcome of this step is a map demarcating UAs, each of which is to be classified, a Reserve assessment undertaken and Resource Quality Objectives (RQOs) set. In most instances, it is assumed that the UA is the quaternary catchment. This might not always be the case. The UAs are decided based on geohydrological, hydrological and ecological criteria considering the significance of groundwater among others. </a:t>
            </a:r>
          </a:p>
        </p:txBody>
      </p:sp>
      <p:sp>
        <p:nvSpPr>
          <p:cNvPr id="6" name="Rectangle 5">
            <a:extLst>
              <a:ext uri="{FF2B5EF4-FFF2-40B4-BE49-F238E27FC236}">
                <a16:creationId xmlns:a16="http://schemas.microsoft.com/office/drawing/2014/main" id="{2E16F7FD-4470-48DB-BABF-1C7D82B3EE92}"/>
              </a:ext>
            </a:extLst>
          </p:cNvPr>
          <p:cNvSpPr/>
          <p:nvPr/>
        </p:nvSpPr>
        <p:spPr>
          <a:xfrm>
            <a:off x="435006" y="361184"/>
            <a:ext cx="9294920" cy="392159"/>
          </a:xfrm>
          <a:prstGeom prst="rect">
            <a:avLst/>
          </a:prstGeom>
        </p:spPr>
        <p:txBody>
          <a:bodyPr wrap="square">
            <a:spAutoFit/>
          </a:bodyPr>
          <a:lstStyle/>
          <a:p>
            <a:pPr algn="just">
              <a:lnSpc>
                <a:spcPct val="115000"/>
              </a:lnSpc>
              <a:spcAft>
                <a:spcPts val="1000"/>
              </a:spcAft>
            </a:pPr>
            <a:r>
              <a:rPr lang="en-ZA" b="1" dirty="0">
                <a:solidFill>
                  <a:srgbClr val="4F81BD"/>
                </a:solidFill>
                <a:latin typeface="Calibri" panose="020F0502020204030204" pitchFamily="34" charset="0"/>
                <a:ea typeface="Times New Roman" panose="02020603050405020304" pitchFamily="18" charset="0"/>
                <a:cs typeface="Times New Roman" panose="02020603050405020304" pitchFamily="18" charset="0"/>
              </a:rPr>
              <a:t>Step 1: Delineate the units of analysis (UA) and describe the </a:t>
            </a:r>
            <a:r>
              <a:rPr lang="en-ZA" b="1" i="1" dirty="0">
                <a:solidFill>
                  <a:srgbClr val="4F81BD"/>
                </a:solidFill>
                <a:latin typeface="Calibri" panose="020F0502020204030204" pitchFamily="34" charset="0"/>
                <a:ea typeface="Times New Roman" panose="02020603050405020304" pitchFamily="18" charset="0"/>
                <a:cs typeface="Times New Roman" panose="02020603050405020304" pitchFamily="18" charset="0"/>
              </a:rPr>
              <a:t>status quo</a:t>
            </a:r>
            <a:r>
              <a:rPr lang="en-ZA" b="1" dirty="0">
                <a:solidFill>
                  <a:srgbClr val="4F81BD"/>
                </a:solidFill>
                <a:latin typeface="Calibri" panose="020F0502020204030204" pitchFamily="34" charset="0"/>
                <a:ea typeface="Times New Roman" panose="02020603050405020304" pitchFamily="18" charset="0"/>
                <a:cs typeface="Times New Roman" panose="02020603050405020304" pitchFamily="18" charset="0"/>
              </a:rPr>
              <a:t> of the water resource(s)</a:t>
            </a:r>
            <a:endParaRPr lang="en-ZA"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3FB6808B-2C34-4CC6-81D7-8B2125FD9591}"/>
              </a:ext>
            </a:extLst>
          </p:cNvPr>
          <p:cNvSpPr/>
          <p:nvPr/>
        </p:nvSpPr>
        <p:spPr>
          <a:xfrm>
            <a:off x="111710" y="2648497"/>
            <a:ext cx="9488750" cy="2153731"/>
          </a:xfrm>
          <a:prstGeom prst="rect">
            <a:avLst/>
          </a:prstGeom>
        </p:spPr>
        <p:txBody>
          <a:bodyPr wrap="square">
            <a:spAutoFit/>
          </a:bodyPr>
          <a:lstStyle/>
          <a:p>
            <a:pPr>
              <a:lnSpc>
                <a:spcPct val="107000"/>
              </a:lnSpc>
              <a:spcAft>
                <a:spcPts val="800"/>
              </a:spcAft>
            </a:pPr>
            <a:r>
              <a:rPr lang="en-ZA" dirty="0">
                <a:latin typeface="Calibri" panose="020F0502020204030204" pitchFamily="34" charset="0"/>
                <a:ea typeface="Calibri" panose="020F0502020204030204" pitchFamily="34" charset="0"/>
                <a:cs typeface="Times New Roman" panose="02020603050405020304" pitchFamily="18" charset="0"/>
              </a:rPr>
              <a:t>For the GRDM of this project, the key outcome of this step is a delineated aquifer where a Reserve assessment is undertaken and Resource Quality Objectives (RQOs) are set. In this current project, this delineated aquifer is a dual-layered delineated aquifer system [Unconfined and confined Aquifer system]. Step 1: Shapefiles of the quaternary catchment are accessed; Step 2: The aquifer is delineated with all the steps followed producing the final product as a delineated aquifer; Step 3; Overlay of the quaternary catchment on a delineated aquifer. The delineated aquifer was carried out based on geological and geohydrological information including boreholes.</a:t>
            </a:r>
          </a:p>
        </p:txBody>
      </p:sp>
    </p:spTree>
    <p:extLst>
      <p:ext uri="{BB962C8B-B14F-4D97-AF65-F5344CB8AC3E}">
        <p14:creationId xmlns:p14="http://schemas.microsoft.com/office/powerpoint/2010/main" val="3324765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iagram 2">
            <a:extLst>
              <a:ext uri="{FF2B5EF4-FFF2-40B4-BE49-F238E27FC236}">
                <a16:creationId xmlns:a16="http://schemas.microsoft.com/office/drawing/2014/main" id="{BBA65BA8-9284-4A71-9841-6AC81A47C8C9}"/>
              </a:ext>
            </a:extLst>
          </p:cNvPr>
          <p:cNvPicPr/>
          <p:nvPr/>
        </p:nvPicPr>
        <p:blipFill>
          <a:blip r:embed="rId2"/>
          <a:srcRect/>
          <a:stretch>
            <a:fillRect/>
          </a:stretch>
        </p:blipFill>
        <p:spPr bwMode="auto">
          <a:xfrm>
            <a:off x="275209" y="612559"/>
            <a:ext cx="8824404" cy="4847208"/>
          </a:xfrm>
          <a:prstGeom prst="rect">
            <a:avLst/>
          </a:prstGeom>
          <a:noFill/>
          <a:ln w="9525">
            <a:noFill/>
            <a:miter lim="800000"/>
            <a:headEnd/>
            <a:tailEnd/>
          </a:ln>
        </p:spPr>
      </p:pic>
    </p:spTree>
    <p:extLst>
      <p:ext uri="{BB962C8B-B14F-4D97-AF65-F5344CB8AC3E}">
        <p14:creationId xmlns:p14="http://schemas.microsoft.com/office/powerpoint/2010/main" val="1030015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CAA5092-E931-45FF-BC28-07B9964C34BB}"/>
              </a:ext>
            </a:extLst>
          </p:cNvPr>
          <p:cNvSpPr/>
          <p:nvPr/>
        </p:nvSpPr>
        <p:spPr>
          <a:xfrm>
            <a:off x="133165" y="1361142"/>
            <a:ext cx="9694416" cy="968278"/>
          </a:xfrm>
          <a:prstGeom prst="rect">
            <a:avLst/>
          </a:prstGeom>
        </p:spPr>
        <p:txBody>
          <a:bodyPr wrap="square">
            <a:spAutoFit/>
          </a:bodyPr>
          <a:lstStyle/>
          <a:p>
            <a:pPr>
              <a:lnSpc>
                <a:spcPct val="107000"/>
              </a:lnSpc>
              <a:spcAft>
                <a:spcPts val="0"/>
              </a:spcAft>
            </a:pPr>
            <a:r>
              <a:rPr lang="en-ZA" dirty="0"/>
              <a:t>The existing GRDM methodology, according to Dennis (</a:t>
            </a:r>
            <a:r>
              <a:rPr lang="en-ZA" dirty="0" err="1"/>
              <a:t>pers</a:t>
            </a:r>
            <a:r>
              <a:rPr lang="en-ZA" dirty="0"/>
              <a:t> com), does account for aquifer boundaries, however most of the information is sitting / provided at quaternary scale which do not directly coincide [WRC 2013]. </a:t>
            </a:r>
            <a:endParaRPr lang="en-ZA"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A34C917F-1098-41D1-9B4B-BB1CA7351EF1}"/>
              </a:ext>
            </a:extLst>
          </p:cNvPr>
          <p:cNvSpPr/>
          <p:nvPr/>
        </p:nvSpPr>
        <p:spPr>
          <a:xfrm>
            <a:off x="133165" y="267822"/>
            <a:ext cx="9772835" cy="485710"/>
          </a:xfrm>
          <a:prstGeom prst="rect">
            <a:avLst/>
          </a:prstGeom>
          <a:solidFill>
            <a:srgbClr val="FFFF00"/>
          </a:solidFill>
        </p:spPr>
        <p:txBody>
          <a:bodyPr wrap="square">
            <a:spAutoFit/>
          </a:bodyPr>
          <a:lstStyle/>
          <a:p>
            <a:pPr>
              <a:lnSpc>
                <a:spcPct val="107000"/>
              </a:lnSpc>
            </a:pPr>
            <a:r>
              <a:rPr lang="en-ZA" sz="2500" b="1" dirty="0"/>
              <a:t>iii) Delineation of the units of analysis [Groundwater Resource Units]</a:t>
            </a:r>
            <a:endParaRPr lang="en-ZA" sz="25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DD37F248-4343-455C-8BC3-C06EF8CA49AE}"/>
              </a:ext>
            </a:extLst>
          </p:cNvPr>
          <p:cNvSpPr/>
          <p:nvPr/>
        </p:nvSpPr>
        <p:spPr>
          <a:xfrm>
            <a:off x="62143" y="2468552"/>
            <a:ext cx="9694416" cy="671915"/>
          </a:xfrm>
          <a:prstGeom prst="rect">
            <a:avLst/>
          </a:prstGeom>
        </p:spPr>
        <p:txBody>
          <a:bodyPr wrap="square">
            <a:spAutoFit/>
          </a:bodyPr>
          <a:lstStyle/>
          <a:p>
            <a:pPr>
              <a:lnSpc>
                <a:spcPct val="107000"/>
              </a:lnSpc>
              <a:spcAft>
                <a:spcPts val="0"/>
              </a:spcAft>
            </a:pPr>
            <a:r>
              <a:rPr lang="en-ZA" dirty="0"/>
              <a:t>GRDM studies should deal with the aquifer delineation. Establishing how to scale up and down between aquifer and quaternary catchment delineation is one strategy that could be used.</a:t>
            </a:r>
            <a:endParaRPr lang="en-ZA"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793EE5AE-196C-4A08-864D-5195DB7459B9}"/>
              </a:ext>
            </a:extLst>
          </p:cNvPr>
          <p:cNvSpPr/>
          <p:nvPr/>
        </p:nvSpPr>
        <p:spPr>
          <a:xfrm>
            <a:off x="128725" y="3429000"/>
            <a:ext cx="9561251" cy="968278"/>
          </a:xfrm>
          <a:prstGeom prst="rect">
            <a:avLst/>
          </a:prstGeom>
        </p:spPr>
        <p:txBody>
          <a:bodyPr wrap="square">
            <a:spAutoFit/>
          </a:bodyPr>
          <a:lstStyle/>
          <a:p>
            <a:pPr>
              <a:lnSpc>
                <a:spcPct val="107000"/>
              </a:lnSpc>
              <a:spcAft>
                <a:spcPts val="0"/>
              </a:spcAft>
            </a:pPr>
            <a:r>
              <a:rPr lang="en-ZA" dirty="0"/>
              <a:t>Here we provide what we did to delineate the aquifer system because we believe that having a clear approach to working with aquifer boundaries and quaternary scale would allow for standardization of the GRDM methodology for easy implementation of outcomes emanating from GRDM studies.</a:t>
            </a:r>
            <a:endParaRPr lang="en-ZA"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9623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795D28-9D04-46C6-A84B-ED157E3E3F4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36847" y="142042"/>
            <a:ext cx="7182035" cy="6604987"/>
          </a:xfrm>
          <a:prstGeom prst="rect">
            <a:avLst/>
          </a:prstGeom>
        </p:spPr>
      </p:pic>
    </p:spTree>
    <p:extLst>
      <p:ext uri="{BB962C8B-B14F-4D97-AF65-F5344CB8AC3E}">
        <p14:creationId xmlns:p14="http://schemas.microsoft.com/office/powerpoint/2010/main" val="39304568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D34D38-AD4B-4922-A724-3CC7E82A0AD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305017" y="146367"/>
            <a:ext cx="6631619" cy="6565265"/>
          </a:xfrm>
          <a:prstGeom prst="rect">
            <a:avLst/>
          </a:prstGeom>
        </p:spPr>
      </p:pic>
    </p:spTree>
    <p:extLst>
      <p:ext uri="{BB962C8B-B14F-4D97-AF65-F5344CB8AC3E}">
        <p14:creationId xmlns:p14="http://schemas.microsoft.com/office/powerpoint/2010/main" val="1844889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7E61A11-2197-4AA0-80C3-CA9F06B2DB10}"/>
              </a:ext>
            </a:extLst>
          </p:cNvPr>
          <p:cNvSpPr txBox="1">
            <a:spLocks/>
          </p:cNvSpPr>
          <p:nvPr/>
        </p:nvSpPr>
        <p:spPr>
          <a:xfrm>
            <a:off x="205273" y="377275"/>
            <a:ext cx="9046806" cy="59372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t>Modus</a:t>
            </a:r>
            <a:r>
              <a:rPr lang="en-ZA" sz="4800" b="1" dirty="0"/>
              <a:t> Operandi</a:t>
            </a:r>
            <a:endParaRPr lang="en-US" sz="4500" b="1" dirty="0"/>
          </a:p>
        </p:txBody>
      </p:sp>
      <p:sp>
        <p:nvSpPr>
          <p:cNvPr id="5" name="Rectangle 4">
            <a:extLst>
              <a:ext uri="{FF2B5EF4-FFF2-40B4-BE49-F238E27FC236}">
                <a16:creationId xmlns:a16="http://schemas.microsoft.com/office/drawing/2014/main" id="{4949C196-79E1-4731-BCF3-42603ADBD577}"/>
              </a:ext>
            </a:extLst>
          </p:cNvPr>
          <p:cNvSpPr/>
          <p:nvPr/>
        </p:nvSpPr>
        <p:spPr>
          <a:xfrm>
            <a:off x="301841" y="1121289"/>
            <a:ext cx="9604159" cy="2062103"/>
          </a:xfrm>
          <a:prstGeom prst="rect">
            <a:avLst/>
          </a:prstGeom>
        </p:spPr>
        <p:txBody>
          <a:bodyPr wrap="square">
            <a:spAutoFit/>
          </a:bodyPr>
          <a:lstStyle/>
          <a:p>
            <a:r>
              <a:rPr lang="en-US" sz="3200" dirty="0"/>
              <a:t>We are here to show what we have been working on for you to see whether or not is it feasible and whether or not the product will be useful for your day-to-day work as practitioners and regulators and scientists</a:t>
            </a:r>
          </a:p>
        </p:txBody>
      </p:sp>
      <p:sp>
        <p:nvSpPr>
          <p:cNvPr id="7" name="Rectangle 6">
            <a:extLst>
              <a:ext uri="{FF2B5EF4-FFF2-40B4-BE49-F238E27FC236}">
                <a16:creationId xmlns:a16="http://schemas.microsoft.com/office/drawing/2014/main" id="{CF4D04F9-7A6F-4879-897C-F6E4A0FBD6CD}"/>
              </a:ext>
            </a:extLst>
          </p:cNvPr>
          <p:cNvSpPr/>
          <p:nvPr/>
        </p:nvSpPr>
        <p:spPr>
          <a:xfrm>
            <a:off x="0" y="3482159"/>
            <a:ext cx="9666303" cy="1200329"/>
          </a:xfrm>
          <a:prstGeom prst="rect">
            <a:avLst/>
          </a:prstGeom>
        </p:spPr>
        <p:txBody>
          <a:bodyPr wrap="square">
            <a:spAutoFit/>
          </a:bodyPr>
          <a:lstStyle/>
          <a:p>
            <a:r>
              <a:rPr lang="en-US" sz="3600" b="1" dirty="0"/>
              <a:t>This workshop is a reflective workshop on the practicality of the tasks that we have been doing</a:t>
            </a:r>
          </a:p>
        </p:txBody>
      </p:sp>
      <p:sp>
        <p:nvSpPr>
          <p:cNvPr id="8" name="Rectangle 7">
            <a:extLst>
              <a:ext uri="{FF2B5EF4-FFF2-40B4-BE49-F238E27FC236}">
                <a16:creationId xmlns:a16="http://schemas.microsoft.com/office/drawing/2014/main" id="{D7C1ACD7-D346-46B9-9A1D-F28FD24E9E6F}"/>
              </a:ext>
            </a:extLst>
          </p:cNvPr>
          <p:cNvSpPr/>
          <p:nvPr/>
        </p:nvSpPr>
        <p:spPr>
          <a:xfrm>
            <a:off x="301841" y="5142446"/>
            <a:ext cx="9481351" cy="1260345"/>
          </a:xfrm>
          <a:prstGeom prst="rect">
            <a:avLst/>
          </a:prstGeom>
        </p:spPr>
        <p:txBody>
          <a:bodyPr wrap="square">
            <a:spAutoFit/>
          </a:bodyPr>
          <a:lstStyle/>
          <a:p>
            <a:pPr algn="just">
              <a:lnSpc>
                <a:spcPct val="107000"/>
              </a:lnSpc>
              <a:spcAft>
                <a:spcPts val="0"/>
              </a:spcAft>
            </a:pPr>
            <a:r>
              <a:rPr lang="en-ZA" sz="2400" dirty="0">
                <a:latin typeface="Calibri" panose="020F0502020204030204" pitchFamily="34" charset="0"/>
                <a:ea typeface="Calibri" panose="020F0502020204030204" pitchFamily="34" charset="0"/>
                <a:cs typeface="Calibri" panose="020F0502020204030204" pitchFamily="34" charset="0"/>
              </a:rPr>
              <a:t>Over the last decade, new knowledge and new thinking have become available regarding groundwater systems that may not have been accounted for in the 2013 GRDM methodology, so the need for the update </a:t>
            </a:r>
            <a:endParaRPr lang="en-ZA"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32003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316AFFD-4F29-43F6-89CC-40F2AC78EC46}"/>
              </a:ext>
            </a:extLst>
          </p:cNvPr>
          <p:cNvPicPr/>
          <p:nvPr/>
        </p:nvPicPr>
        <p:blipFill>
          <a:blip r:embed="rId2">
            <a:extLst>
              <a:ext uri="{28A0092B-C50C-407E-A947-70E740481C1C}">
                <a14:useLocalDpi xmlns:a14="http://schemas.microsoft.com/office/drawing/2010/main" val="0"/>
              </a:ext>
            </a:extLst>
          </a:blip>
          <a:stretch>
            <a:fillRect/>
          </a:stretch>
        </p:blipFill>
        <p:spPr>
          <a:xfrm>
            <a:off x="150920" y="781235"/>
            <a:ext cx="9579006" cy="5805996"/>
          </a:xfrm>
          <a:prstGeom prst="rect">
            <a:avLst/>
          </a:prstGeom>
        </p:spPr>
      </p:pic>
    </p:spTree>
    <p:extLst>
      <p:ext uri="{BB962C8B-B14F-4D97-AF65-F5344CB8AC3E}">
        <p14:creationId xmlns:p14="http://schemas.microsoft.com/office/powerpoint/2010/main" val="2676435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5F158B4-8292-4D51-99B4-329E6850B2D7}"/>
              </a:ext>
            </a:extLst>
          </p:cNvPr>
          <p:cNvPicPr/>
          <p:nvPr/>
        </p:nvPicPr>
        <p:blipFill rotWithShape="1">
          <a:blip r:embed="rId2"/>
          <a:srcRect t="1393"/>
          <a:stretch/>
        </p:blipFill>
        <p:spPr bwMode="auto">
          <a:xfrm>
            <a:off x="323295" y="337352"/>
            <a:ext cx="9259409" cy="60989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861029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6181BD-0C03-42B1-86B8-79F701F0DB7C}"/>
              </a:ext>
            </a:extLst>
          </p:cNvPr>
          <p:cNvPicPr>
            <a:picLocks noChangeAspect="1"/>
          </p:cNvPicPr>
          <p:nvPr/>
        </p:nvPicPr>
        <p:blipFill>
          <a:blip r:embed="rId2"/>
          <a:stretch>
            <a:fillRect/>
          </a:stretch>
        </p:blipFill>
        <p:spPr>
          <a:xfrm>
            <a:off x="2358198" y="71020"/>
            <a:ext cx="5244484" cy="6786979"/>
          </a:xfrm>
          <a:prstGeom prst="rect">
            <a:avLst/>
          </a:prstGeom>
        </p:spPr>
      </p:pic>
    </p:spTree>
    <p:extLst>
      <p:ext uri="{BB962C8B-B14F-4D97-AF65-F5344CB8AC3E}">
        <p14:creationId xmlns:p14="http://schemas.microsoft.com/office/powerpoint/2010/main" val="36569762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75DB45-5C17-4A0E-AD67-74CA608A0CFA}"/>
              </a:ext>
            </a:extLst>
          </p:cNvPr>
          <p:cNvPicPr>
            <a:picLocks noChangeAspect="1"/>
          </p:cNvPicPr>
          <p:nvPr/>
        </p:nvPicPr>
        <p:blipFill>
          <a:blip r:embed="rId2"/>
          <a:stretch>
            <a:fillRect/>
          </a:stretch>
        </p:blipFill>
        <p:spPr>
          <a:xfrm>
            <a:off x="275207" y="222556"/>
            <a:ext cx="9266383" cy="6412887"/>
          </a:xfrm>
          <a:prstGeom prst="rect">
            <a:avLst/>
          </a:prstGeom>
        </p:spPr>
      </p:pic>
    </p:spTree>
    <p:extLst>
      <p:ext uri="{BB962C8B-B14F-4D97-AF65-F5344CB8AC3E}">
        <p14:creationId xmlns:p14="http://schemas.microsoft.com/office/powerpoint/2010/main" val="14776921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meline&#10;&#10;Description automatically generated">
            <a:extLst>
              <a:ext uri="{FF2B5EF4-FFF2-40B4-BE49-F238E27FC236}">
                <a16:creationId xmlns:a16="http://schemas.microsoft.com/office/drawing/2014/main" id="{3AC416CA-7C94-4874-8F90-AE2D236F5B1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851" y="22194"/>
            <a:ext cx="6777957" cy="3129378"/>
          </a:xfrm>
          <a:prstGeom prst="rect">
            <a:avLst/>
          </a:prstGeom>
          <a:noFill/>
          <a:ln>
            <a:noFill/>
          </a:ln>
        </p:spPr>
      </p:pic>
      <p:pic>
        <p:nvPicPr>
          <p:cNvPr id="3" name="Picture 2" descr="Timeline&#10;&#10;Description automatically generated">
            <a:extLst>
              <a:ext uri="{FF2B5EF4-FFF2-40B4-BE49-F238E27FC236}">
                <a16:creationId xmlns:a16="http://schemas.microsoft.com/office/drawing/2014/main" id="{9B9BDFF3-DB8B-4D4E-BA23-BA535372AB0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913" y="3271420"/>
            <a:ext cx="6695835" cy="3040603"/>
          </a:xfrm>
          <a:prstGeom prst="rect">
            <a:avLst/>
          </a:prstGeom>
          <a:noFill/>
          <a:ln>
            <a:noFill/>
          </a:ln>
        </p:spPr>
      </p:pic>
      <p:sp>
        <p:nvSpPr>
          <p:cNvPr id="5" name="Subtitle 2">
            <a:extLst>
              <a:ext uri="{FF2B5EF4-FFF2-40B4-BE49-F238E27FC236}">
                <a16:creationId xmlns:a16="http://schemas.microsoft.com/office/drawing/2014/main" id="{7FEA5342-869E-44A2-A59C-68C61B69FDD5}"/>
              </a:ext>
            </a:extLst>
          </p:cNvPr>
          <p:cNvSpPr txBox="1">
            <a:spLocks/>
          </p:cNvSpPr>
          <p:nvPr/>
        </p:nvSpPr>
        <p:spPr>
          <a:xfrm>
            <a:off x="6966748" y="1382696"/>
            <a:ext cx="2851955" cy="4467687"/>
          </a:xfrm>
          <a:prstGeom prst="rect">
            <a:avLst/>
          </a:prstGeom>
          <a:solidFill>
            <a:srgbClr val="FFFF00"/>
          </a:solidFill>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t>We can estimate recharge for confined and  unconfined aquifer systems; we can monitor each system; we can allocate water from each system if we know the number of boreholes tapping in each system after aquifer delineation</a:t>
            </a:r>
            <a:endParaRPr lang="en-ZA" sz="2400" dirty="0"/>
          </a:p>
        </p:txBody>
      </p:sp>
    </p:spTree>
    <p:extLst>
      <p:ext uri="{BB962C8B-B14F-4D97-AF65-F5344CB8AC3E}">
        <p14:creationId xmlns:p14="http://schemas.microsoft.com/office/powerpoint/2010/main" val="4925120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F450A4-1620-44B3-9A97-2C3D7C017C97}"/>
              </a:ext>
            </a:extLst>
          </p:cNvPr>
          <p:cNvPicPr/>
          <p:nvPr/>
        </p:nvPicPr>
        <p:blipFill rotWithShape="1">
          <a:blip r:embed="rId2">
            <a:extLst>
              <a:ext uri="{28A0092B-C50C-407E-A947-70E740481C1C}">
                <a14:useLocalDpi xmlns:a14="http://schemas.microsoft.com/office/drawing/2010/main" val="0"/>
              </a:ext>
            </a:extLst>
          </a:blip>
          <a:srcRect r="6774"/>
          <a:stretch/>
        </p:blipFill>
        <p:spPr bwMode="auto">
          <a:xfrm>
            <a:off x="82973" y="98025"/>
            <a:ext cx="4963865" cy="6661949"/>
          </a:xfrm>
          <a:prstGeom prst="rect">
            <a:avLst/>
          </a:prstGeom>
          <a:noFill/>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FC1FBA6B-EAA5-41EB-9027-942D9D8EFACD}"/>
              </a:ext>
            </a:extLst>
          </p:cNvPr>
          <p:cNvSpPr/>
          <p:nvPr/>
        </p:nvSpPr>
        <p:spPr>
          <a:xfrm>
            <a:off x="5046838" y="328837"/>
            <a:ext cx="4691966" cy="5262979"/>
          </a:xfrm>
          <a:prstGeom prst="rect">
            <a:avLst/>
          </a:prstGeom>
        </p:spPr>
        <p:txBody>
          <a:bodyPr wrap="square">
            <a:spAutoFit/>
          </a:bodyPr>
          <a:lstStyle/>
          <a:p>
            <a:r>
              <a:rPr lang="en-ZA" sz="2400" kern="0" dirty="0">
                <a:latin typeface="Times New Roman" panose="02020603050405020304" pitchFamily="18" charset="0"/>
                <a:ea typeface="Times New Roman" panose="02020603050405020304" pitchFamily="18" charset="0"/>
              </a:rPr>
              <a:t>The Figure above shows lithological cross-section of the selected boreholes in the </a:t>
            </a:r>
            <a:r>
              <a:rPr lang="en-ZA" sz="2400" kern="0" dirty="0" err="1">
                <a:latin typeface="Times New Roman" panose="02020603050405020304" pitchFamily="18" charset="0"/>
                <a:ea typeface="Times New Roman" panose="02020603050405020304" pitchFamily="18" charset="0"/>
              </a:rPr>
              <a:t>Heuningnes</a:t>
            </a:r>
            <a:r>
              <a:rPr lang="en-ZA" sz="2400" kern="0" dirty="0">
                <a:latin typeface="Times New Roman" panose="02020603050405020304" pitchFamily="18" charset="0"/>
                <a:ea typeface="Times New Roman" panose="02020603050405020304" pitchFamily="18" charset="0"/>
              </a:rPr>
              <a:t> Catchment. Such information on the map provided data on the existence of unconfined and confined aquifer systems in the catchment for calculating the Groundwater Stress Index and Environmental Stress Index and for setting Reserve and RQOs. This report recommends that groundwater allocation, monitoring and protection must be done for aquifer scale</a:t>
            </a:r>
            <a:endParaRPr lang="en-ZA" sz="2400" dirty="0"/>
          </a:p>
        </p:txBody>
      </p:sp>
    </p:spTree>
    <p:extLst>
      <p:ext uri="{BB962C8B-B14F-4D97-AF65-F5344CB8AC3E}">
        <p14:creationId xmlns:p14="http://schemas.microsoft.com/office/powerpoint/2010/main" val="27558693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EBE415AC-264C-487E-B7C4-5F0C402B1F9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654" y="168676"/>
            <a:ext cx="9516862" cy="4243526"/>
          </a:xfrm>
          <a:prstGeom prst="rect">
            <a:avLst/>
          </a:prstGeom>
          <a:noFill/>
          <a:ln>
            <a:noFill/>
          </a:ln>
        </p:spPr>
      </p:pic>
      <p:sp>
        <p:nvSpPr>
          <p:cNvPr id="3" name="Rectangle 2">
            <a:extLst>
              <a:ext uri="{FF2B5EF4-FFF2-40B4-BE49-F238E27FC236}">
                <a16:creationId xmlns:a16="http://schemas.microsoft.com/office/drawing/2014/main" id="{C959266E-CCAC-42AE-8790-552472F5CD3A}"/>
              </a:ext>
            </a:extLst>
          </p:cNvPr>
          <p:cNvSpPr/>
          <p:nvPr/>
        </p:nvSpPr>
        <p:spPr>
          <a:xfrm>
            <a:off x="141302" y="4412202"/>
            <a:ext cx="9667043" cy="2277547"/>
          </a:xfrm>
          <a:prstGeom prst="rect">
            <a:avLst/>
          </a:prstGeom>
        </p:spPr>
        <p:txBody>
          <a:bodyPr wrap="square">
            <a:spAutoFit/>
          </a:bodyPr>
          <a:lstStyle/>
          <a:p>
            <a:r>
              <a:rPr lang="en-ZA" sz="2400" kern="0" dirty="0">
                <a:latin typeface="Times New Roman" panose="02020603050405020304" pitchFamily="18" charset="0"/>
                <a:ea typeface="Times New Roman" panose="02020603050405020304" pitchFamily="18" charset="0"/>
              </a:rPr>
              <a:t>The Figure above shows lithological cross-section of the selected boreholes in the </a:t>
            </a:r>
            <a:r>
              <a:rPr lang="en-ZA" sz="2400" kern="0" dirty="0" err="1">
                <a:latin typeface="Times New Roman" panose="02020603050405020304" pitchFamily="18" charset="0"/>
                <a:ea typeface="Times New Roman" panose="02020603050405020304" pitchFamily="18" charset="0"/>
              </a:rPr>
              <a:t>Heuningnes</a:t>
            </a:r>
            <a:r>
              <a:rPr lang="en-ZA" sz="2400" kern="0" dirty="0">
                <a:latin typeface="Times New Roman" panose="02020603050405020304" pitchFamily="18" charset="0"/>
                <a:ea typeface="Times New Roman" panose="02020603050405020304" pitchFamily="18" charset="0"/>
              </a:rPr>
              <a:t> Catchment. Such information on the map provided data on the existence of unconfined and confined aquifer systems in the catchment for calculating the Groundwater Stress Index and Environmental Stress Index and for setting Reserve and RQOs. </a:t>
            </a:r>
            <a:r>
              <a:rPr lang="en-ZA" sz="2200" b="1" kern="0" dirty="0">
                <a:latin typeface="Times New Roman" panose="02020603050405020304" pitchFamily="18" charset="0"/>
                <a:ea typeface="Times New Roman" panose="02020603050405020304" pitchFamily="18" charset="0"/>
              </a:rPr>
              <a:t>This report recommends that groundwater allocation, monitoring and protection must be done for the aquifer scale.</a:t>
            </a:r>
            <a:endParaRPr lang="en-ZA" sz="2200" b="1" dirty="0"/>
          </a:p>
        </p:txBody>
      </p:sp>
    </p:spTree>
    <p:extLst>
      <p:ext uri="{BB962C8B-B14F-4D97-AF65-F5344CB8AC3E}">
        <p14:creationId xmlns:p14="http://schemas.microsoft.com/office/powerpoint/2010/main" val="25559175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E5606-29CE-4E5D-BBC3-77341ED7F16F}"/>
              </a:ext>
            </a:extLst>
          </p:cNvPr>
          <p:cNvSpPr>
            <a:spLocks noGrp="1"/>
          </p:cNvSpPr>
          <p:nvPr>
            <p:ph type="ctrTitle"/>
          </p:nvPr>
        </p:nvSpPr>
        <p:spPr>
          <a:xfrm>
            <a:off x="124288" y="660401"/>
            <a:ext cx="9781712" cy="946457"/>
          </a:xfrm>
          <a:solidFill>
            <a:srgbClr val="FFFF00"/>
          </a:solidFill>
        </p:spPr>
        <p:txBody>
          <a:bodyPr/>
          <a:lstStyle/>
          <a:p>
            <a:r>
              <a:rPr lang="en-US" b="1" dirty="0"/>
              <a:t>Practical session</a:t>
            </a:r>
            <a:endParaRPr lang="en-ZA" b="1" dirty="0"/>
          </a:p>
        </p:txBody>
      </p:sp>
      <p:sp>
        <p:nvSpPr>
          <p:cNvPr id="3" name="Subtitle 2">
            <a:extLst>
              <a:ext uri="{FF2B5EF4-FFF2-40B4-BE49-F238E27FC236}">
                <a16:creationId xmlns:a16="http://schemas.microsoft.com/office/drawing/2014/main" id="{EB44174C-EDE7-48AD-89C0-212845324EE4}"/>
              </a:ext>
            </a:extLst>
          </p:cNvPr>
          <p:cNvSpPr>
            <a:spLocks noGrp="1"/>
          </p:cNvSpPr>
          <p:nvPr>
            <p:ph type="subTitle" idx="1"/>
          </p:nvPr>
        </p:nvSpPr>
        <p:spPr>
          <a:xfrm>
            <a:off x="54746" y="3886200"/>
            <a:ext cx="9781712" cy="1227338"/>
          </a:xfrm>
          <a:solidFill>
            <a:srgbClr val="FFFF00"/>
          </a:solidFill>
        </p:spPr>
        <p:txBody>
          <a:bodyPr/>
          <a:lstStyle/>
          <a:p>
            <a:pPr algn="l"/>
            <a:r>
              <a:rPr lang="en-US" dirty="0">
                <a:solidFill>
                  <a:schemeClr val="tx1"/>
                </a:solidFill>
              </a:rPr>
              <a:t>During a practical session, our team will showcase the processes that were followed for aquifer delineation</a:t>
            </a:r>
            <a:endParaRPr lang="en-ZA" dirty="0">
              <a:solidFill>
                <a:schemeClr val="tx1"/>
              </a:solidFill>
            </a:endParaRPr>
          </a:p>
        </p:txBody>
      </p:sp>
    </p:spTree>
    <p:extLst>
      <p:ext uri="{BB962C8B-B14F-4D97-AF65-F5344CB8AC3E}">
        <p14:creationId xmlns:p14="http://schemas.microsoft.com/office/powerpoint/2010/main" val="9510194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124408" y="858145"/>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1455939" y="2229540"/>
            <a:ext cx="7395099" cy="1200329"/>
          </a:xfrm>
          <a:prstGeom prst="rect">
            <a:avLst/>
          </a:prstGeom>
        </p:spPr>
        <p:txBody>
          <a:bodyPr wrap="square">
            <a:spAutoFit/>
          </a:bodyPr>
          <a:lstStyle/>
          <a:p>
            <a:r>
              <a:rPr lang="en-US" sz="3600" b="1" dirty="0">
                <a:solidFill>
                  <a:srgbClr val="FFFF00"/>
                </a:solidFill>
              </a:rPr>
              <a:t>GRDM Classification: Status Quo: Assessment for Quantity [45Minutes] </a:t>
            </a:r>
          </a:p>
        </p:txBody>
      </p:sp>
    </p:spTree>
    <p:extLst>
      <p:ext uri="{BB962C8B-B14F-4D97-AF65-F5344CB8AC3E}">
        <p14:creationId xmlns:p14="http://schemas.microsoft.com/office/powerpoint/2010/main" val="11765960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D0EC2A-8AF6-4DA5-9E7F-5658D04A0AEA}"/>
              </a:ext>
            </a:extLst>
          </p:cNvPr>
          <p:cNvSpPr/>
          <p:nvPr/>
        </p:nvSpPr>
        <p:spPr>
          <a:xfrm>
            <a:off x="106532" y="625145"/>
            <a:ext cx="9692936" cy="2450094"/>
          </a:xfrm>
          <a:prstGeom prst="rect">
            <a:avLst/>
          </a:prstGeom>
        </p:spPr>
        <p:txBody>
          <a:bodyPr wrap="square">
            <a:spAutoFit/>
          </a:bodyPr>
          <a:lstStyle/>
          <a:p>
            <a:pPr>
              <a:lnSpc>
                <a:spcPct val="107000"/>
              </a:lnSpc>
            </a:pPr>
            <a:r>
              <a:rPr lang="en-ZA" b="1" dirty="0"/>
              <a:t>Stress Index linked to groundwater use and Recharge is calculated to identify stressed areas. </a:t>
            </a:r>
            <a:r>
              <a:rPr lang="en-ZA" dirty="0"/>
              <a:t>Groundwater use is calculated from Reserve, </a:t>
            </a:r>
            <a:r>
              <a:rPr lang="en-ZA" dirty="0" err="1"/>
              <a:t>ie</a:t>
            </a:r>
            <a:r>
              <a:rPr lang="en-ZA" dirty="0"/>
              <a:t>. Authorized Abstractions in WARMS. The General Stress Index overshadows areas that are still or not currently sustaining ecological ecosystems through the maintenance of EWR_MLF.  For example, the general Stress Index may indicate that a certain area is not stressed at all, whereas when a Stress Index specific to the environmental requirements estimated using the relationship between “groundwater contribution to baseflow” and Ecological Water Requirements” indicates that the very same area is able to meet the requirements of the ecological ecosystem</a:t>
            </a:r>
          </a:p>
        </p:txBody>
      </p:sp>
      <p:sp>
        <p:nvSpPr>
          <p:cNvPr id="3" name="Rectangle 2">
            <a:extLst>
              <a:ext uri="{FF2B5EF4-FFF2-40B4-BE49-F238E27FC236}">
                <a16:creationId xmlns:a16="http://schemas.microsoft.com/office/drawing/2014/main" id="{A4B16AD0-5A1D-407F-9201-1C5209EA7B4E}"/>
              </a:ext>
            </a:extLst>
          </p:cNvPr>
          <p:cNvSpPr/>
          <p:nvPr/>
        </p:nvSpPr>
        <p:spPr>
          <a:xfrm>
            <a:off x="168676" y="3577344"/>
            <a:ext cx="9630792" cy="968278"/>
          </a:xfrm>
          <a:prstGeom prst="rect">
            <a:avLst/>
          </a:prstGeom>
          <a:solidFill>
            <a:srgbClr val="FFC000"/>
          </a:solidFill>
        </p:spPr>
        <p:txBody>
          <a:bodyPr wrap="square">
            <a:spAutoFit/>
          </a:bodyPr>
          <a:lstStyle/>
          <a:p>
            <a:pPr>
              <a:lnSpc>
                <a:spcPct val="107000"/>
              </a:lnSpc>
              <a:spcAft>
                <a:spcPts val="0"/>
              </a:spcAft>
            </a:pPr>
            <a:r>
              <a:rPr lang="en-ZA" dirty="0"/>
              <a:t>In addition to the Stress Index calculated using “Groundwater Use” and “Recharge” it is recommended to also Calculate Stress Index linked to the environmental requirements using “Ecological Water Requirements” divided by “Groundwater Contribution to Baseflow”</a:t>
            </a:r>
            <a:endParaRPr lang="en-ZA"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23323A37-EBDB-45A0-B4E3-4055F0BE1FA1}"/>
              </a:ext>
            </a:extLst>
          </p:cNvPr>
          <p:cNvSpPr/>
          <p:nvPr/>
        </p:nvSpPr>
        <p:spPr>
          <a:xfrm>
            <a:off x="168676" y="5717431"/>
            <a:ext cx="9630792" cy="671915"/>
          </a:xfrm>
          <a:prstGeom prst="rect">
            <a:avLst/>
          </a:prstGeom>
          <a:solidFill>
            <a:srgbClr val="FFFF00"/>
          </a:solidFill>
        </p:spPr>
        <p:txBody>
          <a:bodyPr wrap="square">
            <a:spAutoFit/>
          </a:bodyPr>
          <a:lstStyle/>
          <a:p>
            <a:pPr>
              <a:lnSpc>
                <a:spcPct val="107000"/>
              </a:lnSpc>
              <a:spcAft>
                <a:spcPts val="0"/>
              </a:spcAft>
            </a:pPr>
            <a:r>
              <a:rPr lang="en-ZA" dirty="0"/>
              <a:t>Having an additional Stress Index linked specifically to Environmental Requirements provides additional information on groundwater-dependent ecosystems and their sustainability</a:t>
            </a:r>
            <a:endParaRPr lang="en-ZA"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3022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721E7-69E2-446A-B8B5-31DF10DF9C4A}"/>
              </a:ext>
            </a:extLst>
          </p:cNvPr>
          <p:cNvSpPr>
            <a:spLocks noGrp="1"/>
          </p:cNvSpPr>
          <p:nvPr>
            <p:ph type="ctrTitle"/>
          </p:nvPr>
        </p:nvSpPr>
        <p:spPr>
          <a:xfrm>
            <a:off x="-87298" y="0"/>
            <a:ext cx="9993297" cy="879104"/>
          </a:xfrm>
          <a:solidFill>
            <a:srgbClr val="FFFF00"/>
          </a:solidFill>
        </p:spPr>
        <p:txBody>
          <a:bodyPr/>
          <a:lstStyle/>
          <a:p>
            <a:r>
              <a:rPr lang="en-US" dirty="0"/>
              <a:t>Why are we here this week?</a:t>
            </a:r>
            <a:endParaRPr lang="en-ZA" dirty="0"/>
          </a:p>
        </p:txBody>
      </p:sp>
      <p:sp>
        <p:nvSpPr>
          <p:cNvPr id="4" name="Subtitle 3">
            <a:extLst>
              <a:ext uri="{FF2B5EF4-FFF2-40B4-BE49-F238E27FC236}">
                <a16:creationId xmlns:a16="http://schemas.microsoft.com/office/drawing/2014/main" id="{303A80DC-076D-43EF-A32E-04E220DC6D9C}"/>
              </a:ext>
            </a:extLst>
          </p:cNvPr>
          <p:cNvSpPr>
            <a:spLocks noGrp="1"/>
          </p:cNvSpPr>
          <p:nvPr>
            <p:ph type="subTitle" idx="1"/>
          </p:nvPr>
        </p:nvSpPr>
        <p:spPr>
          <a:xfrm>
            <a:off x="0" y="3435756"/>
            <a:ext cx="9905999" cy="3354765"/>
          </a:xfrm>
          <a:prstGeom prst="rect">
            <a:avLst/>
          </a:prstGeom>
          <a:solidFill>
            <a:srgbClr val="FFC000"/>
          </a:solidFill>
        </p:spPr>
        <p:txBody>
          <a:bodyPr wrap="square">
            <a:spAutoFit/>
          </a:bodyPr>
          <a:lstStyle/>
          <a:p>
            <a:pPr algn="just">
              <a:spcBef>
                <a:spcPts val="0"/>
              </a:spcBef>
              <a:spcAft>
                <a:spcPts val="0"/>
              </a:spcAft>
            </a:pP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Specific objectives for the project are as follows:</a:t>
            </a:r>
          </a:p>
          <a:p>
            <a:pPr algn="just">
              <a:spcBef>
                <a:spcPts val="0"/>
              </a:spcBef>
              <a:spcAft>
                <a:spcPts val="0"/>
              </a:spcAft>
            </a:pP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1) To update the GRDM methodology for classification, Reserve determination, and setting of RQOs for groundwater resources, </a:t>
            </a:r>
          </a:p>
          <a:p>
            <a:pPr algn="just">
              <a:spcBef>
                <a:spcPts val="0"/>
              </a:spcBef>
              <a:spcAft>
                <a:spcPts val="0"/>
              </a:spcAft>
            </a:pPr>
            <a:endPar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spcAft>
                <a:spcPts val="0"/>
              </a:spcAft>
            </a:pP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2) To improve the GRDM software with user-friendly features and its functionality,</a:t>
            </a:r>
          </a:p>
          <a:p>
            <a:pPr algn="just">
              <a:spcBef>
                <a:spcPts val="0"/>
              </a:spcBef>
              <a:spcAft>
                <a:spcPts val="0"/>
              </a:spcAft>
            </a:pPr>
            <a:endPar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just">
              <a:spcBef>
                <a:spcPts val="0"/>
              </a:spcBef>
              <a:spcAft>
                <a:spcPts val="0"/>
              </a:spcAft>
            </a:pP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3) To provide </a:t>
            </a:r>
            <a:r>
              <a:rPr lang="en-ZA" sz="2000" dirty="0">
                <a:solidFill>
                  <a:srgbClr val="000099"/>
                </a:solidFill>
                <a:latin typeface="Calibri" panose="020F0502020204030204" pitchFamily="34" charset="0"/>
                <a:ea typeface="Calibri" panose="020F0502020204030204" pitchFamily="34" charset="0"/>
                <a:cs typeface="Times New Roman" panose="02020603050405020304" pitchFamily="18" charset="0"/>
              </a:rPr>
              <a:t>theoretical training </a:t>
            </a: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on the GRDM methodology, </a:t>
            </a:r>
            <a:r>
              <a:rPr lang="en-ZA" sz="2000" dirty="0">
                <a:solidFill>
                  <a:srgbClr val="000099"/>
                </a:solidFill>
                <a:latin typeface="Calibri" panose="020F0502020204030204" pitchFamily="34" charset="0"/>
                <a:ea typeface="Calibri" panose="020F0502020204030204" pitchFamily="34" charset="0"/>
                <a:cs typeface="Times New Roman" panose="02020603050405020304" pitchFamily="18" charset="0"/>
              </a:rPr>
              <a:t>practical training on field data collection, </a:t>
            </a: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and </a:t>
            </a:r>
            <a:r>
              <a:rPr lang="en-ZA" sz="2000" dirty="0">
                <a:solidFill>
                  <a:srgbClr val="000099"/>
                </a:solidFill>
                <a:latin typeface="Calibri" panose="020F0502020204030204" pitchFamily="34" charset="0"/>
                <a:ea typeface="Calibri" panose="020F0502020204030204" pitchFamily="34" charset="0"/>
                <a:cs typeface="Times New Roman" panose="02020603050405020304" pitchFamily="18" charset="0"/>
              </a:rPr>
              <a:t>practical demonstration on the application of the GRDM software</a:t>
            </a:r>
            <a:r>
              <a:rPr lang="en-ZA" sz="2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 We aim to provide tasks to improve the computation/analysis of data for GW protection and for the uptake of improved knowledge and practical skills. </a:t>
            </a:r>
            <a:r>
              <a:rPr lang="en-ZA"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endParaRPr lang="en-ZA"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72FBC599-F078-429D-9956-D41C8AA11B69}"/>
              </a:ext>
            </a:extLst>
          </p:cNvPr>
          <p:cNvSpPr/>
          <p:nvPr/>
        </p:nvSpPr>
        <p:spPr>
          <a:xfrm>
            <a:off x="204185" y="1377213"/>
            <a:ext cx="9614518" cy="1384995"/>
          </a:xfrm>
          <a:prstGeom prst="rect">
            <a:avLst/>
          </a:prstGeom>
        </p:spPr>
        <p:txBody>
          <a:bodyPr wrap="square">
            <a:spAutoFit/>
          </a:bodyPr>
          <a:lstStyle/>
          <a:p>
            <a:r>
              <a:rPr lang="en-ZA" sz="28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To improve GRDM methodology and its associated software to standardize the approach used in all GRDM studies and to improve knowledge and practical skills necessary for GRDM</a:t>
            </a:r>
            <a:endParaRPr lang="en-ZA" sz="2800" dirty="0"/>
          </a:p>
        </p:txBody>
      </p:sp>
    </p:spTree>
    <p:extLst>
      <p:ext uri="{BB962C8B-B14F-4D97-AF65-F5344CB8AC3E}">
        <p14:creationId xmlns:p14="http://schemas.microsoft.com/office/powerpoint/2010/main" val="9162324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6F61E597-90FE-42FF-B30E-732003594DF4}"/>
                  </a:ext>
                </a:extLst>
              </p:cNvPr>
              <p:cNvSpPr/>
              <p:nvPr/>
            </p:nvSpPr>
            <p:spPr>
              <a:xfrm>
                <a:off x="337351" y="1080928"/>
                <a:ext cx="9392575" cy="5068888"/>
              </a:xfrm>
              <a:prstGeom prst="rect">
                <a:avLst/>
              </a:prstGeom>
            </p:spPr>
            <p:txBody>
              <a:bodyPr wrap="square">
                <a:spAutoFit/>
              </a:bodyPr>
              <a:lstStyle/>
              <a:p>
                <a:pPr algn="just">
                  <a:lnSpc>
                    <a:spcPct val="150000"/>
                  </a:lnSpc>
                  <a:spcBef>
                    <a:spcPts val="200"/>
                  </a:spcBef>
                  <a:spcAft>
                    <a:spcPts val="0"/>
                  </a:spcAft>
                </a:pPr>
                <a:r>
                  <a:rPr lang="en-US" b="1" kern="100" dirty="0">
                    <a:solidFill>
                      <a:srgbClr val="1F3763"/>
                    </a:solidFill>
                    <a:latin typeface="Times New Roman" panose="02020603050405020304" pitchFamily="18" charset="0"/>
                    <a:ea typeface="Times New Roman" panose="02020603050405020304" pitchFamily="18" charset="0"/>
                    <a:cs typeface="Times New Roman" panose="02020603050405020304" pitchFamily="18" charset="0"/>
                  </a:rPr>
                  <a:t>Aquifer Stress Index for groundwater use</a:t>
                </a:r>
                <a:endParaRPr lang="en-ZA" b="1" kern="100" dirty="0">
                  <a:solidFill>
                    <a:srgbClr val="1F3763"/>
                  </a:solidFill>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en-ZA" sz="16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The Aquifer Stress Index (SI) for an assessment area is defined as follows:</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14:m>
                  <m:oMath xmlns:m="http://schemas.openxmlformats.org/officeDocument/2006/math">
                    <m:r>
                      <a:rPr lang="en-ZA" i="1">
                        <a:latin typeface="Cambria Math" panose="02040503050406030204" pitchFamily="18" charset="0"/>
                        <a:ea typeface="Cambria Math" panose="02040503050406030204" pitchFamily="18" charset="0"/>
                        <a:cs typeface="Cambria Math" panose="02040503050406030204" pitchFamily="18" charset="0"/>
                      </a:rPr>
                      <m:t>𝑆</m:t>
                    </m:r>
                    <m:sSub>
                      <m:sSubPr>
                        <m:ctrlPr>
                          <a:rPr lang="en-ZA" i="1">
                            <a:latin typeface="Cambria Math" panose="02040503050406030204" pitchFamily="18" charset="0"/>
                            <a:ea typeface="Cambria Math" panose="02040503050406030204" pitchFamily="18" charset="0"/>
                            <a:cs typeface="Cambria Math" panose="02040503050406030204" pitchFamily="18" charset="0"/>
                          </a:rPr>
                        </m:ctrlPr>
                      </m:sSubPr>
                      <m:e>
                        <m:r>
                          <a:rPr lang="en-ZA" i="1">
                            <a:latin typeface="Cambria Math" panose="02040503050406030204" pitchFamily="18" charset="0"/>
                            <a:ea typeface="Cambria Math" panose="02040503050406030204" pitchFamily="18" charset="0"/>
                            <a:cs typeface="Cambria Math" panose="02040503050406030204" pitchFamily="18" charset="0"/>
                          </a:rPr>
                          <m:t>𝐼</m:t>
                        </m:r>
                      </m:e>
                      <m:sub>
                        <m:r>
                          <a:rPr lang="en-ZA" i="1">
                            <a:latin typeface="Cambria Math" panose="02040503050406030204" pitchFamily="18" charset="0"/>
                            <a:ea typeface="Cambria Math" panose="02040503050406030204" pitchFamily="18" charset="0"/>
                            <a:cs typeface="Cambria Math" panose="02040503050406030204" pitchFamily="18" charset="0"/>
                          </a:rPr>
                          <m:t>𝑈𝑝𝑝𝑒𝑟</m:t>
                        </m:r>
                        <m:r>
                          <a:rPr lang="en-ZA" i="1">
                            <a:latin typeface="Cambria Math" panose="02040503050406030204" pitchFamily="18" charset="0"/>
                            <a:ea typeface="Cambria Math" panose="02040503050406030204" pitchFamily="18" charset="0"/>
                            <a:cs typeface="Cambria Math" panose="02040503050406030204" pitchFamily="18" charset="0"/>
                          </a:rPr>
                          <m:t> </m:t>
                        </m:r>
                        <m:r>
                          <a:rPr lang="en-ZA" i="1">
                            <a:latin typeface="Cambria Math" panose="02040503050406030204" pitchFamily="18" charset="0"/>
                            <a:ea typeface="Cambria Math" panose="02040503050406030204" pitchFamily="18" charset="0"/>
                            <a:cs typeface="Cambria Math" panose="02040503050406030204" pitchFamily="18" charset="0"/>
                          </a:rPr>
                          <m:t>𝐵𝑒𝑟𝑔</m:t>
                        </m:r>
                        <m:r>
                          <a:rPr lang="en-ZA" i="1">
                            <a:latin typeface="Cambria Math" panose="02040503050406030204" pitchFamily="18" charset="0"/>
                            <a:ea typeface="Cambria Math" panose="02040503050406030204" pitchFamily="18" charset="0"/>
                            <a:cs typeface="Cambria Math" panose="02040503050406030204" pitchFamily="18" charset="0"/>
                          </a:rPr>
                          <m:t> </m:t>
                        </m:r>
                      </m:sub>
                    </m:sSub>
                    <m:r>
                      <a:rPr lang="en-ZA" i="1">
                        <a:latin typeface="Cambria Math" panose="02040503050406030204" pitchFamily="18" charset="0"/>
                        <a:ea typeface="Cambria Math" panose="02040503050406030204" pitchFamily="18" charset="0"/>
                        <a:cs typeface="Cambria Math" panose="02040503050406030204" pitchFamily="18" charset="0"/>
                      </a:rPr>
                      <m:t> </m:t>
                    </m:r>
                    <m:d>
                      <m:dPr>
                        <m:ctrlPr>
                          <a:rPr lang="en-ZA" i="1">
                            <a:latin typeface="Cambria Math" panose="02040503050406030204" pitchFamily="18" charset="0"/>
                            <a:ea typeface="Cambria Math" panose="02040503050406030204" pitchFamily="18" charset="0"/>
                            <a:cs typeface="Cambria Math" panose="02040503050406030204" pitchFamily="18" charset="0"/>
                          </a:rPr>
                        </m:ctrlPr>
                      </m:dPr>
                      <m:e>
                        <m:r>
                          <a:rPr lang="en-ZA" i="1">
                            <a:latin typeface="Cambria Math" panose="02040503050406030204" pitchFamily="18" charset="0"/>
                            <a:ea typeface="Cambria Math" panose="02040503050406030204" pitchFamily="18" charset="0"/>
                            <a:cs typeface="Cambria Math" panose="02040503050406030204" pitchFamily="18" charset="0"/>
                          </a:rPr>
                          <m:t>%</m:t>
                        </m:r>
                      </m:e>
                    </m:d>
                    <m:r>
                      <a:rPr lang="en-ZA" i="1">
                        <a:latin typeface="Cambria Math" panose="02040503050406030204" pitchFamily="18" charset="0"/>
                        <a:ea typeface="Cambria Math" panose="02040503050406030204" pitchFamily="18" charset="0"/>
                        <a:cs typeface="Cambria Math" panose="02040503050406030204" pitchFamily="18" charset="0"/>
                      </a:rPr>
                      <m:t>  = </m:t>
                    </m:r>
                    <m:f>
                      <m:fPr>
                        <m:ctrlPr>
                          <a:rPr lang="en-ZA" i="1">
                            <a:latin typeface="Cambria Math" panose="02040503050406030204" pitchFamily="18" charset="0"/>
                            <a:ea typeface="Cambria Math" panose="02040503050406030204" pitchFamily="18" charset="0"/>
                            <a:cs typeface="Cambria Math" panose="02040503050406030204" pitchFamily="18" charset="0"/>
                          </a:rPr>
                        </m:ctrlPr>
                      </m:fPr>
                      <m:num>
                        <m:r>
                          <a:rPr lang="en-ZA" i="1">
                            <a:latin typeface="Cambria Math" panose="02040503050406030204" pitchFamily="18" charset="0"/>
                            <a:ea typeface="Cambria Math" panose="02040503050406030204" pitchFamily="18" charset="0"/>
                            <a:cs typeface="Cambria Math" panose="02040503050406030204" pitchFamily="18" charset="0"/>
                          </a:rPr>
                          <m:t>𝑔𝑤𝑈𝑠𝑒</m:t>
                        </m:r>
                      </m:num>
                      <m:den>
                        <m:r>
                          <a:rPr lang="en-ZA" i="1">
                            <a:latin typeface="Cambria Math" panose="02040503050406030204" pitchFamily="18" charset="0"/>
                            <a:ea typeface="Cambria Math" panose="02040503050406030204" pitchFamily="18" charset="0"/>
                            <a:cs typeface="Cambria Math" panose="02040503050406030204" pitchFamily="18" charset="0"/>
                          </a:rPr>
                          <m:t>𝑅𝑒𝑐h𝑎𝑟𝑔𝑒</m:t>
                        </m:r>
                      </m:den>
                    </m:f>
                    <m:r>
                      <a:rPr lang="en-ZA" i="1">
                        <a:latin typeface="Cambria Math" panose="02040503050406030204" pitchFamily="18" charset="0"/>
                        <a:ea typeface="Cambria Math" panose="02040503050406030204" pitchFamily="18" charset="0"/>
                        <a:cs typeface="Cambria Math" panose="02040503050406030204" pitchFamily="18" charset="0"/>
                      </a:rPr>
                      <m:t> </m:t>
                    </m:r>
                    <m:r>
                      <a:rPr lang="en-ZA" i="1">
                        <a:latin typeface="Cambria Math" panose="02040503050406030204" pitchFamily="18" charset="0"/>
                        <a:ea typeface="Cambria Math" panose="02040503050406030204" pitchFamily="18" charset="0"/>
                        <a:cs typeface="Cambria Math" panose="02040503050406030204" pitchFamily="18" charset="0"/>
                      </a:rPr>
                      <m:t>𝑥</m:t>
                    </m:r>
                    <m:r>
                      <a:rPr lang="en-ZA" i="1">
                        <a:latin typeface="Cambria Math" panose="02040503050406030204" pitchFamily="18" charset="0"/>
                        <a:ea typeface="Cambria Math" panose="02040503050406030204" pitchFamily="18" charset="0"/>
                        <a:cs typeface="Cambria Math" panose="02040503050406030204" pitchFamily="18" charset="0"/>
                      </a:rPr>
                      <m:t> 100</m:t>
                    </m:r>
                  </m:oMath>
                </a14:m>
                <a:r>
                  <a:rPr lang="en-ZA" dirty="0">
                    <a:latin typeface="Times New Roman" panose="02020603050405020304" pitchFamily="18" charset="0"/>
                    <a:ea typeface="Times New Roman" panose="02020603050405020304" pitchFamily="18" charset="0"/>
                    <a:cs typeface="Times New Roman" panose="02020603050405020304" pitchFamily="18" charset="0"/>
                  </a:rPr>
                  <a:t>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14:m>
                  <m:oMath xmlns:m="http://schemas.openxmlformats.org/officeDocument/2006/math">
                    <m:r>
                      <a:rPr lang="en-ZA" i="1">
                        <a:latin typeface="Cambria Math" panose="02040503050406030204" pitchFamily="18" charset="0"/>
                        <a:ea typeface="Cambria Math" panose="02040503050406030204" pitchFamily="18" charset="0"/>
                        <a:cs typeface="Cambria Math" panose="02040503050406030204" pitchFamily="18" charset="0"/>
                      </a:rPr>
                      <m:t>𝑆𝐼</m:t>
                    </m:r>
                    <m:r>
                      <a:rPr lang="en-ZA" i="1">
                        <a:latin typeface="Cambria Math" panose="02040503050406030204" pitchFamily="18" charset="0"/>
                        <a:ea typeface="Cambria Math" panose="02040503050406030204" pitchFamily="18" charset="0"/>
                        <a:cs typeface="Cambria Math" panose="02040503050406030204" pitchFamily="18" charset="0"/>
                      </a:rPr>
                      <m:t> </m:t>
                    </m:r>
                    <m:d>
                      <m:dPr>
                        <m:ctrlPr>
                          <a:rPr lang="en-ZA" i="1">
                            <a:latin typeface="Cambria Math" panose="02040503050406030204" pitchFamily="18" charset="0"/>
                            <a:ea typeface="Cambria Math" panose="02040503050406030204" pitchFamily="18" charset="0"/>
                            <a:cs typeface="Cambria Math" panose="02040503050406030204" pitchFamily="18" charset="0"/>
                          </a:rPr>
                        </m:ctrlPr>
                      </m:dPr>
                      <m:e>
                        <m:r>
                          <a:rPr lang="en-ZA" i="1">
                            <a:latin typeface="Cambria Math" panose="02040503050406030204" pitchFamily="18" charset="0"/>
                            <a:ea typeface="Cambria Math" panose="02040503050406030204" pitchFamily="18" charset="0"/>
                            <a:cs typeface="Cambria Math" panose="02040503050406030204" pitchFamily="18" charset="0"/>
                          </a:rPr>
                          <m:t>𝑈𝑝𝑝𝑒𝑟</m:t>
                        </m:r>
                        <m:r>
                          <a:rPr lang="en-ZA" i="1">
                            <a:latin typeface="Cambria Math" panose="02040503050406030204" pitchFamily="18" charset="0"/>
                            <a:ea typeface="Cambria Math" panose="02040503050406030204" pitchFamily="18" charset="0"/>
                            <a:cs typeface="Cambria Math" panose="02040503050406030204" pitchFamily="18" charset="0"/>
                          </a:rPr>
                          <m:t> </m:t>
                        </m:r>
                        <m:r>
                          <a:rPr lang="en-ZA" i="1">
                            <a:latin typeface="Cambria Math" panose="02040503050406030204" pitchFamily="18" charset="0"/>
                            <a:ea typeface="Cambria Math" panose="02040503050406030204" pitchFamily="18" charset="0"/>
                            <a:cs typeface="Cambria Math" panose="02040503050406030204" pitchFamily="18" charset="0"/>
                          </a:rPr>
                          <m:t>𝐵𝑒𝑟𝑔</m:t>
                        </m:r>
                      </m:e>
                    </m:d>
                    <m:r>
                      <a:rPr lang="en-ZA" i="1">
                        <a:latin typeface="Cambria Math" panose="02040503050406030204" pitchFamily="18" charset="0"/>
                        <a:ea typeface="Cambria Math" panose="02040503050406030204" pitchFamily="18" charset="0"/>
                        <a:cs typeface="Cambria Math" panose="02040503050406030204" pitchFamily="18" charset="0"/>
                      </a:rPr>
                      <m:t>= </m:t>
                    </m:r>
                    <m:f>
                      <m:fPr>
                        <m:ctrlPr>
                          <a:rPr lang="en-ZA" i="1">
                            <a:latin typeface="Cambria Math" panose="02040503050406030204" pitchFamily="18" charset="0"/>
                            <a:ea typeface="Cambria Math" panose="02040503050406030204" pitchFamily="18" charset="0"/>
                            <a:cs typeface="Cambria Math" panose="02040503050406030204" pitchFamily="18" charset="0"/>
                          </a:rPr>
                        </m:ctrlPr>
                      </m:fPr>
                      <m:num>
                        <m:r>
                          <a:rPr lang="en-ZA" i="1">
                            <a:latin typeface="Cambria Math" panose="02040503050406030204" pitchFamily="18" charset="0"/>
                            <a:ea typeface="Cambria Math" panose="02040503050406030204" pitchFamily="18" charset="0"/>
                            <a:cs typeface="Cambria Math" panose="02040503050406030204" pitchFamily="18" charset="0"/>
                          </a:rPr>
                          <m:t>3908318 </m:t>
                        </m:r>
                        <m:sSup>
                          <m:sSupPr>
                            <m:ctrlPr>
                              <a:rPr lang="en-ZA" i="1">
                                <a:latin typeface="Cambria Math" panose="02040503050406030204" pitchFamily="18" charset="0"/>
                                <a:ea typeface="Cambria Math" panose="02040503050406030204" pitchFamily="18" charset="0"/>
                                <a:cs typeface="Cambria Math" panose="02040503050406030204" pitchFamily="18" charset="0"/>
                              </a:rPr>
                            </m:ctrlPr>
                          </m:sSupPr>
                          <m:e>
                            <m:r>
                              <a:rPr lang="en-ZA" i="1">
                                <a:latin typeface="Cambria Math" panose="02040503050406030204" pitchFamily="18" charset="0"/>
                                <a:ea typeface="Cambria Math" panose="02040503050406030204" pitchFamily="18" charset="0"/>
                                <a:cs typeface="Cambria Math" panose="02040503050406030204" pitchFamily="18" charset="0"/>
                              </a:rPr>
                              <m:t>𝑚</m:t>
                            </m:r>
                          </m:e>
                          <m:sup>
                            <m:r>
                              <a:rPr lang="en-ZA" i="1">
                                <a:latin typeface="Cambria Math" panose="02040503050406030204" pitchFamily="18" charset="0"/>
                                <a:ea typeface="Cambria Math" panose="02040503050406030204" pitchFamily="18" charset="0"/>
                                <a:cs typeface="Cambria Math" panose="02040503050406030204" pitchFamily="18" charset="0"/>
                              </a:rPr>
                              <m:t>3</m:t>
                            </m:r>
                          </m:sup>
                        </m:sSup>
                        <m:r>
                          <a:rPr lang="en-ZA" i="1">
                            <a:latin typeface="Cambria Math" panose="02040503050406030204" pitchFamily="18" charset="0"/>
                            <a:ea typeface="Cambria Math" panose="02040503050406030204" pitchFamily="18" charset="0"/>
                            <a:cs typeface="Cambria Math" panose="02040503050406030204" pitchFamily="18" charset="0"/>
                          </a:rPr>
                          <m:t>/</m:t>
                        </m:r>
                        <m:r>
                          <a:rPr lang="en-ZA" i="1">
                            <a:latin typeface="Cambria Math" panose="02040503050406030204" pitchFamily="18" charset="0"/>
                            <a:ea typeface="Cambria Math" panose="02040503050406030204" pitchFamily="18" charset="0"/>
                            <a:cs typeface="Cambria Math" panose="02040503050406030204" pitchFamily="18" charset="0"/>
                          </a:rPr>
                          <m:t>𝑎</m:t>
                        </m:r>
                      </m:num>
                      <m:den>
                        <m:r>
                          <a:rPr lang="en-ZA" i="1">
                            <a:latin typeface="Cambria Math" panose="02040503050406030204" pitchFamily="18" charset="0"/>
                            <a:ea typeface="Cambria Math" panose="02040503050406030204" pitchFamily="18" charset="0"/>
                            <a:cs typeface="Cambria Math" panose="02040503050406030204" pitchFamily="18" charset="0"/>
                          </a:rPr>
                          <m:t>68335000 </m:t>
                        </m:r>
                        <m:sSup>
                          <m:sSupPr>
                            <m:ctrlPr>
                              <a:rPr lang="en-ZA" i="1">
                                <a:latin typeface="Cambria Math" panose="02040503050406030204" pitchFamily="18" charset="0"/>
                                <a:ea typeface="Cambria Math" panose="02040503050406030204" pitchFamily="18" charset="0"/>
                                <a:cs typeface="Cambria Math" panose="02040503050406030204" pitchFamily="18" charset="0"/>
                              </a:rPr>
                            </m:ctrlPr>
                          </m:sSupPr>
                          <m:e>
                            <m:r>
                              <a:rPr lang="en-ZA" i="1">
                                <a:latin typeface="Cambria Math" panose="02040503050406030204" pitchFamily="18" charset="0"/>
                                <a:ea typeface="Cambria Math" panose="02040503050406030204" pitchFamily="18" charset="0"/>
                                <a:cs typeface="Cambria Math" panose="02040503050406030204" pitchFamily="18" charset="0"/>
                              </a:rPr>
                              <m:t>𝑚</m:t>
                            </m:r>
                          </m:e>
                          <m:sup>
                            <m:r>
                              <a:rPr lang="en-ZA" i="1">
                                <a:latin typeface="Cambria Math" panose="02040503050406030204" pitchFamily="18" charset="0"/>
                                <a:ea typeface="Cambria Math" panose="02040503050406030204" pitchFamily="18" charset="0"/>
                                <a:cs typeface="Cambria Math" panose="02040503050406030204" pitchFamily="18" charset="0"/>
                              </a:rPr>
                              <m:t>3</m:t>
                            </m:r>
                          </m:sup>
                        </m:sSup>
                        <m:r>
                          <a:rPr lang="en-ZA" i="1">
                            <a:latin typeface="Cambria Math" panose="02040503050406030204" pitchFamily="18" charset="0"/>
                            <a:ea typeface="Cambria Math" panose="02040503050406030204" pitchFamily="18" charset="0"/>
                            <a:cs typeface="Cambria Math" panose="02040503050406030204" pitchFamily="18" charset="0"/>
                          </a:rPr>
                          <m:t>/</m:t>
                        </m:r>
                        <m:r>
                          <a:rPr lang="en-ZA" i="1">
                            <a:latin typeface="Cambria Math" panose="02040503050406030204" pitchFamily="18" charset="0"/>
                            <a:ea typeface="Cambria Math" panose="02040503050406030204" pitchFamily="18" charset="0"/>
                            <a:cs typeface="Cambria Math" panose="02040503050406030204" pitchFamily="18" charset="0"/>
                          </a:rPr>
                          <m:t>𝑎</m:t>
                        </m:r>
                      </m:den>
                    </m:f>
                    <m:r>
                      <a:rPr lang="en-ZA" i="1">
                        <a:latin typeface="Cambria Math" panose="02040503050406030204" pitchFamily="18" charset="0"/>
                        <a:ea typeface="Cambria Math" panose="02040503050406030204" pitchFamily="18" charset="0"/>
                        <a:cs typeface="Cambria Math" panose="02040503050406030204" pitchFamily="18" charset="0"/>
                      </a:rPr>
                      <m:t> </m:t>
                    </m:r>
                    <m:r>
                      <a:rPr lang="en-ZA" i="1">
                        <a:latin typeface="Cambria Math" panose="02040503050406030204" pitchFamily="18" charset="0"/>
                        <a:ea typeface="Cambria Math" panose="02040503050406030204" pitchFamily="18" charset="0"/>
                        <a:cs typeface="Cambria Math" panose="02040503050406030204" pitchFamily="18" charset="0"/>
                      </a:rPr>
                      <m:t>𝑥</m:t>
                    </m:r>
                    <m:r>
                      <a:rPr lang="en-ZA" i="1">
                        <a:latin typeface="Cambria Math" panose="02040503050406030204" pitchFamily="18" charset="0"/>
                        <a:ea typeface="Cambria Math" panose="02040503050406030204" pitchFamily="18" charset="0"/>
                        <a:cs typeface="Cambria Math" panose="02040503050406030204" pitchFamily="18" charset="0"/>
                      </a:rPr>
                      <m:t> 100</m:t>
                    </m:r>
                  </m:oMath>
                </a14:m>
                <a:r>
                  <a:rPr lang="en-ZA" dirty="0">
                    <a:latin typeface="Times New Roman" panose="02020603050405020304" pitchFamily="18" charset="0"/>
                    <a:ea typeface="Times New Roman" panose="02020603050405020304" pitchFamily="18" charset="0"/>
                    <a:cs typeface="Times New Roman" panose="02020603050405020304" pitchFamily="18" charset="0"/>
                  </a:rPr>
                  <a:t>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marL="914400"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 5,72%</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Based on a guide for determining stress levels in a groundwater unit (Table in report), the Berg catchment with a stress index (SI) of 5,72 % falls under class I where groundwater is minimally used and therefore not stressed. This implies that there is enough groundwater to be allocated to users as the used volumes are less than the water coming into the catchment.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 name="Rectangle 1">
                <a:extLst>
                  <a:ext uri="{FF2B5EF4-FFF2-40B4-BE49-F238E27FC236}">
                    <a16:creationId xmlns:a16="http://schemas.microsoft.com/office/drawing/2014/main" id="{6F61E597-90FE-42FF-B30E-732003594DF4}"/>
                  </a:ext>
                </a:extLst>
              </p:cNvPr>
              <p:cNvSpPr>
                <a:spLocks noRot="1" noChangeAspect="1" noMove="1" noResize="1" noEditPoints="1" noAdjustHandles="1" noChangeArrowheads="1" noChangeShapeType="1" noTextEdit="1"/>
              </p:cNvSpPr>
              <p:nvPr/>
            </p:nvSpPr>
            <p:spPr>
              <a:xfrm>
                <a:off x="337351" y="1080928"/>
                <a:ext cx="9392575" cy="5068888"/>
              </a:xfrm>
              <a:prstGeom prst="rect">
                <a:avLst/>
              </a:prstGeom>
              <a:blipFill>
                <a:blip r:embed="rId2"/>
                <a:stretch>
                  <a:fillRect l="-519" r="-584" b="-841"/>
                </a:stretch>
              </a:blipFill>
            </p:spPr>
            <p:txBody>
              <a:bodyPr/>
              <a:lstStyle/>
              <a:p>
                <a:r>
                  <a:rPr lang="en-ZA">
                    <a:noFill/>
                  </a:rPr>
                  <a:t> </a:t>
                </a:r>
              </a:p>
            </p:txBody>
          </p:sp>
        </mc:Fallback>
      </mc:AlternateContent>
      <p:sp>
        <p:nvSpPr>
          <p:cNvPr id="3" name="Rectangle 2">
            <a:extLst>
              <a:ext uri="{FF2B5EF4-FFF2-40B4-BE49-F238E27FC236}">
                <a16:creationId xmlns:a16="http://schemas.microsoft.com/office/drawing/2014/main" id="{420FF001-3E8C-4900-9C1B-C67F92AC2EE3}"/>
              </a:ext>
            </a:extLst>
          </p:cNvPr>
          <p:cNvSpPr/>
          <p:nvPr/>
        </p:nvSpPr>
        <p:spPr>
          <a:xfrm>
            <a:off x="337351" y="262414"/>
            <a:ext cx="9463597" cy="553998"/>
          </a:xfrm>
          <a:prstGeom prst="rect">
            <a:avLst/>
          </a:prstGeom>
          <a:solidFill>
            <a:srgbClr val="FFFF00"/>
          </a:solidFill>
        </p:spPr>
        <p:txBody>
          <a:bodyPr wrap="square">
            <a:spAutoFit/>
          </a:bodyPr>
          <a:lstStyle/>
          <a:p>
            <a:r>
              <a:rPr lang="en-US" sz="3000" b="1" dirty="0"/>
              <a:t>GRDM Classification: Status Quo: Assessment for Quantity</a:t>
            </a:r>
          </a:p>
        </p:txBody>
      </p:sp>
    </p:spTree>
    <p:extLst>
      <p:ext uri="{BB962C8B-B14F-4D97-AF65-F5344CB8AC3E}">
        <p14:creationId xmlns:p14="http://schemas.microsoft.com/office/powerpoint/2010/main" val="5643241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18DBEF82-26D1-4CD8-8E71-8D421884D06E}"/>
                  </a:ext>
                </a:extLst>
              </p:cNvPr>
              <p:cNvSpPr/>
              <p:nvPr/>
            </p:nvSpPr>
            <p:spPr>
              <a:xfrm>
                <a:off x="195308" y="933477"/>
                <a:ext cx="9250533" cy="4991046"/>
              </a:xfrm>
              <a:prstGeom prst="rect">
                <a:avLst/>
              </a:prstGeom>
            </p:spPr>
            <p:txBody>
              <a:bodyPr wrap="square">
                <a:spAutoFit/>
              </a:bodyPr>
              <a:lstStyle/>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The estimated groundwater contribution to baseflow from the confined aquifer system before and after the dam was 0.051942 m3/s and 0.399244 m3/s  respectively. The addition of this two groundwater contribution to baseflow estimates produced the total groundwater contribution to baseflow from the confined aquifer system of the Upper Berg catchment which was 0.451186 m3/s.  The total groundwater contribution to baseflow for the year 2022 was converted from m3/s to m3/a which was 14228601.7 m3/a (14.229 Mm3/a). The Ecological Water Requirements for Maintenance Low Flows for 2022 was 2.556 Mm3/a (WARMS).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ZA" i="1">
                          <a:latin typeface="Cambria Math" panose="02040503050406030204" pitchFamily="18" charset="0"/>
                          <a:ea typeface="Times New Roman" panose="02020603050405020304" pitchFamily="18" charset="0"/>
                          <a:cs typeface="Times New Roman" panose="02020603050405020304" pitchFamily="18" charset="0"/>
                        </a:rPr>
                        <m:t>𝐸𝑛𝑣𝑖𝑟𝑜𝑛𝑚𝑒𝑛𝑡𝑎𝑙</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𝑆</m:t>
                      </m:r>
                      <m:sSub>
                        <m:sSubPr>
                          <m:ctrlPr>
                            <a:rPr lang="en-ZA" i="1">
                              <a:latin typeface="Cambria Math" panose="02040503050406030204" pitchFamily="18" charset="0"/>
                              <a:ea typeface="Times New Roman" panose="02020603050405020304" pitchFamily="18" charset="0"/>
                              <a:cs typeface="Times New Roman" panose="02020603050405020304" pitchFamily="18" charset="0"/>
                            </a:rPr>
                          </m:ctrlPr>
                        </m:sSubPr>
                        <m:e>
                          <m:r>
                            <a:rPr lang="en-ZA" i="1">
                              <a:latin typeface="Cambria Math" panose="02040503050406030204" pitchFamily="18" charset="0"/>
                              <a:ea typeface="Times New Roman" panose="02020603050405020304" pitchFamily="18" charset="0"/>
                              <a:cs typeface="Times New Roman" panose="02020603050405020304" pitchFamily="18" charset="0"/>
                            </a:rPr>
                            <m:t>𝐼</m:t>
                          </m:r>
                        </m:e>
                        <m:sub>
                          <m:r>
                            <a:rPr lang="en-ZA" i="1">
                              <a:latin typeface="Cambria Math" panose="02040503050406030204" pitchFamily="18" charset="0"/>
                              <a:ea typeface="Times New Roman" panose="02020603050405020304" pitchFamily="18" charset="0"/>
                              <a:cs typeface="Times New Roman" panose="02020603050405020304" pitchFamily="18" charset="0"/>
                            </a:rPr>
                            <m:t>𝑐𝑜𝑛𝑓𝑖𝑛𝑒𝑑</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𝑎𝑞𝑢𝑖𝑓𝑒𝑟</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𝑠𝑦𝑠𝑡𝑒𝑚</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𝑈𝑝𝑝𝑒𝑟</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𝐵𝑒𝑟𝑔</m:t>
                          </m:r>
                          <m:r>
                            <a:rPr lang="en-ZA" i="1">
                              <a:latin typeface="Cambria Math" panose="02040503050406030204" pitchFamily="18" charset="0"/>
                              <a:ea typeface="Times New Roman" panose="02020603050405020304" pitchFamily="18" charset="0"/>
                              <a:cs typeface="Times New Roman" panose="02020603050405020304" pitchFamily="18" charset="0"/>
                            </a:rPr>
                            <m:t>)</m:t>
                          </m:r>
                        </m:sub>
                      </m:sSub>
                      <m:r>
                        <a:rPr lang="en-ZA" i="1">
                          <a:latin typeface="Cambria Math" panose="02040503050406030204" pitchFamily="18" charset="0"/>
                          <a:ea typeface="Times New Roman" panose="02020603050405020304" pitchFamily="18" charset="0"/>
                          <a:cs typeface="Times New Roman" panose="02020603050405020304" pitchFamily="18" charset="0"/>
                        </a:rPr>
                        <m:t>= </m:t>
                      </m:r>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𝐸𝑊𝑅</m:t>
                          </m:r>
                          <m:r>
                            <a:rPr lang="en-ZA" i="1">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𝑀𝐿𝐹</m:t>
                          </m:r>
                        </m:num>
                        <m:den>
                          <m:r>
                            <a:rPr lang="en-ZA" i="1">
                              <a:latin typeface="Cambria Math" panose="02040503050406030204" pitchFamily="18" charset="0"/>
                              <a:ea typeface="Times New Roman" panose="02020603050405020304" pitchFamily="18" charset="0"/>
                              <a:cs typeface="Times New Roman" panose="02020603050405020304" pitchFamily="18" charset="0"/>
                            </a:rPr>
                            <m:t>𝐺𝑟𝑜𝑢𝑛𝑑𝑤𝑎𝑡𝑒𝑟</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𝑐𝑜𝑛𝑡𝑟𝑖𝑏𝑢𝑡𝑖𝑜𝑛</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𝑡𝑜</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𝐵𝑎𝑠𝑒𝑓𝑙𝑜𝑤</m:t>
                          </m:r>
                        </m:den>
                      </m:f>
                      <m:r>
                        <a:rPr lang="en-ZA" i="1">
                          <a:latin typeface="Cambria Math" panose="02040503050406030204" pitchFamily="18" charset="0"/>
                          <a:ea typeface="Times New Roman" panose="02020603050405020304" pitchFamily="18" charset="0"/>
                          <a:cs typeface="Times New Roman" panose="02020603050405020304" pitchFamily="18" charset="0"/>
                        </a:rPr>
                        <m:t>× 100</m:t>
                      </m:r>
                    </m:oMath>
                  </m:oMathPara>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2.556 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𝑎</m:t>
                        </m:r>
                      </m:num>
                      <m:den>
                        <m:r>
                          <a:rPr lang="en-ZA" i="1">
                            <a:latin typeface="Cambria Math" panose="02040503050406030204" pitchFamily="18" charset="0"/>
                            <a:ea typeface="Times New Roman" panose="02020603050405020304" pitchFamily="18" charset="0"/>
                            <a:cs typeface="Times New Roman" panose="02020603050405020304" pitchFamily="18" charset="0"/>
                          </a:rPr>
                          <m:t>14.229 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𝑎</m:t>
                        </m:r>
                      </m:den>
                    </m:f>
                    <m:r>
                      <a:rPr lang="en-ZA" i="1">
                        <a:latin typeface="Cambria Math" panose="02040503050406030204" pitchFamily="18" charset="0"/>
                        <a:ea typeface="Times New Roman" panose="02020603050405020304" pitchFamily="18" charset="0"/>
                        <a:cs typeface="Times New Roman" panose="02020603050405020304" pitchFamily="18" charset="0"/>
                      </a:rPr>
                      <m:t>× 100</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ZA" i="1">
                        <a:latin typeface="Cambria Math" panose="02040503050406030204" pitchFamily="18" charset="0"/>
                        <a:ea typeface="Times New Roman" panose="02020603050405020304" pitchFamily="18" charset="0"/>
                        <a:cs typeface="Times New Roman" panose="02020603050405020304" pitchFamily="18" charset="0"/>
                      </a:rPr>
                      <m:t>= 18</m:t>
                    </m:r>
                    <m:r>
                      <a:rPr lang="en-US" b="0" i="1" smtClean="0">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03%</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 name="Rectangle 1">
                <a:extLst>
                  <a:ext uri="{FF2B5EF4-FFF2-40B4-BE49-F238E27FC236}">
                    <a16:creationId xmlns:a16="http://schemas.microsoft.com/office/drawing/2014/main" id="{18DBEF82-26D1-4CD8-8E71-8D421884D06E}"/>
                  </a:ext>
                </a:extLst>
              </p:cNvPr>
              <p:cNvSpPr>
                <a:spLocks noRot="1" noChangeAspect="1" noMove="1" noResize="1" noEditPoints="1" noAdjustHandles="1" noChangeArrowheads="1" noChangeShapeType="1" noTextEdit="1"/>
              </p:cNvSpPr>
              <p:nvPr/>
            </p:nvSpPr>
            <p:spPr>
              <a:xfrm>
                <a:off x="195308" y="933477"/>
                <a:ext cx="9250533" cy="4991046"/>
              </a:xfrm>
              <a:prstGeom prst="rect">
                <a:avLst/>
              </a:prstGeom>
              <a:blipFill>
                <a:blip r:embed="rId2"/>
                <a:stretch>
                  <a:fillRect l="-527" r="-527"/>
                </a:stretch>
              </a:blipFill>
            </p:spPr>
            <p:txBody>
              <a:bodyPr/>
              <a:lstStyle/>
              <a:p>
                <a:r>
                  <a:rPr lang="en-ZA">
                    <a:noFill/>
                  </a:rPr>
                  <a:t> </a:t>
                </a:r>
              </a:p>
            </p:txBody>
          </p:sp>
        </mc:Fallback>
      </mc:AlternateContent>
      <p:sp>
        <p:nvSpPr>
          <p:cNvPr id="3" name="Rectangle 2">
            <a:extLst>
              <a:ext uri="{FF2B5EF4-FFF2-40B4-BE49-F238E27FC236}">
                <a16:creationId xmlns:a16="http://schemas.microsoft.com/office/drawing/2014/main" id="{83297557-61EE-434F-A19C-DF56919069A1}"/>
              </a:ext>
            </a:extLst>
          </p:cNvPr>
          <p:cNvSpPr/>
          <p:nvPr/>
        </p:nvSpPr>
        <p:spPr>
          <a:xfrm>
            <a:off x="337351" y="262414"/>
            <a:ext cx="9463597" cy="553998"/>
          </a:xfrm>
          <a:prstGeom prst="rect">
            <a:avLst/>
          </a:prstGeom>
          <a:solidFill>
            <a:srgbClr val="FFFF00"/>
          </a:solidFill>
        </p:spPr>
        <p:txBody>
          <a:bodyPr wrap="square">
            <a:spAutoFit/>
          </a:bodyPr>
          <a:lstStyle/>
          <a:p>
            <a:r>
              <a:rPr lang="en-US" sz="3000" b="1" dirty="0"/>
              <a:t>GRDM Classification: Status Quo: Assessment for Quantity</a:t>
            </a:r>
          </a:p>
        </p:txBody>
      </p:sp>
    </p:spTree>
    <p:extLst>
      <p:ext uri="{BB962C8B-B14F-4D97-AF65-F5344CB8AC3E}">
        <p14:creationId xmlns:p14="http://schemas.microsoft.com/office/powerpoint/2010/main" val="38452193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497EB2D8-5F27-4E4B-96B0-AF6B5B14B993}"/>
                  </a:ext>
                </a:extLst>
              </p:cNvPr>
              <p:cNvSpPr/>
              <p:nvPr/>
            </p:nvSpPr>
            <p:spPr>
              <a:xfrm>
                <a:off x="319595" y="117162"/>
                <a:ext cx="6400801" cy="3451458"/>
              </a:xfrm>
              <a:prstGeom prst="rect">
                <a:avLst/>
              </a:prstGeom>
            </p:spPr>
            <p:txBody>
              <a:bodyPr wrap="square">
                <a:spAutoFit/>
              </a:bodyPr>
              <a:lstStyle/>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Stress index for confined aquifer in </a:t>
                </a:r>
                <a:r>
                  <a:rPr lang="en-ZA" dirty="0" err="1">
                    <a:latin typeface="Times New Roman" panose="02020603050405020304" pitchFamily="18" charset="0"/>
                    <a:ea typeface="Times New Roman" panose="02020603050405020304" pitchFamily="18" charset="0"/>
                    <a:cs typeface="Times New Roman" panose="02020603050405020304" pitchFamily="18" charset="0"/>
                  </a:rPr>
                  <a:t>Heuningnes</a:t>
                </a:r>
                <a:r>
                  <a:rPr lang="en-ZA" dirty="0">
                    <a:latin typeface="Times New Roman" panose="02020603050405020304" pitchFamily="18" charset="0"/>
                    <a:ea typeface="Times New Roman" panose="02020603050405020304" pitchFamily="18" charset="0"/>
                    <a:cs typeface="Times New Roman" panose="02020603050405020304" pitchFamily="18" charset="0"/>
                  </a:rPr>
                  <a:t> Catchment (%)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𝑔𝑤𝑈𝑠𝑒</m:t>
                        </m:r>
                      </m:num>
                      <m:den>
                        <m:r>
                          <a:rPr lang="en-ZA" i="1">
                            <a:latin typeface="Cambria Math" panose="02040503050406030204" pitchFamily="18" charset="0"/>
                            <a:ea typeface="Times New Roman" panose="02020603050405020304" pitchFamily="18" charset="0"/>
                            <a:cs typeface="Times New Roman" panose="02020603050405020304" pitchFamily="18" charset="0"/>
                          </a:rPr>
                          <m:t>𝑅𝑒𝑐h𝑎𝑟𝑔𝑒</m:t>
                        </m:r>
                      </m:den>
                    </m:f>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𝑥</m:t>
                    </m:r>
                    <m:r>
                      <a:rPr lang="en-ZA" i="1">
                        <a:latin typeface="Cambria Math" panose="02040503050406030204" pitchFamily="18" charset="0"/>
                        <a:ea typeface="Times New Roman" panose="02020603050405020304" pitchFamily="18" charset="0"/>
                        <a:cs typeface="Times New Roman" panose="02020603050405020304" pitchFamily="18" charset="0"/>
                      </a:rPr>
                      <m:t> 100</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600"/>
                  </a:spcAft>
                  <a:tabLst>
                    <a:tab pos="630555" algn="l"/>
                    <a:tab pos="810260" algn="l"/>
                  </a:tabLst>
                </a:pPr>
                <a:r>
                  <a:rPr lang="en-ZA" sz="1600" dirty="0">
                    <a:effectLst/>
                    <a:latin typeface="Calibri" panose="020F0502020204030204" pitchFamily="34" charset="0"/>
                    <a:ea typeface="Calibri" panose="020F0502020204030204" pitchFamily="34" charset="0"/>
                    <a:cs typeface="Times New Roman" panose="02020603050405020304" pitchFamily="18" charset="0"/>
                  </a:rPr>
                  <a:t>where</a:t>
                </a:r>
              </a:p>
              <a:p>
                <a:pPr algn="just">
                  <a:lnSpc>
                    <a:spcPct val="107000"/>
                  </a:lnSpc>
                  <a:spcAft>
                    <a:spcPts val="0"/>
                  </a:spcAft>
                  <a:tabLst>
                    <a:tab pos="630555" algn="l"/>
                    <a:tab pos="810260" algn="l"/>
                  </a:tabLst>
                </a:pPr>
                <a:r>
                  <a:rPr lang="en-ZA" sz="1600" i="1" dirty="0" err="1">
                    <a:effectLst/>
                    <a:latin typeface="Calibri" panose="020F0502020204030204" pitchFamily="34" charset="0"/>
                    <a:ea typeface="Calibri" panose="020F0502020204030204" pitchFamily="34" charset="0"/>
                    <a:cs typeface="Times New Roman" panose="02020603050405020304" pitchFamily="18" charset="0"/>
                  </a:rPr>
                  <a:t>gwUse</a:t>
                </a:r>
                <a:r>
                  <a:rPr lang="en-ZA" sz="1600" i="1" dirty="0">
                    <a:effectLst/>
                    <a:latin typeface="Calibri" panose="020F0502020204030204" pitchFamily="34" charset="0"/>
                    <a:ea typeface="Calibri" panose="020F0502020204030204" pitchFamily="34" charset="0"/>
                    <a:cs typeface="Times New Roman" panose="02020603050405020304" pitchFamily="18" charset="0"/>
                  </a:rPr>
                  <a:t>	</a:t>
                </a:r>
                <a:r>
                  <a:rPr lang="en-ZA" sz="1600" dirty="0">
                    <a:effectLst/>
                    <a:latin typeface="Calibri" panose="020F0502020204030204" pitchFamily="34" charset="0"/>
                    <a:ea typeface="Calibri" panose="020F0502020204030204" pitchFamily="34" charset="0"/>
                    <a:cs typeface="Times New Roman" panose="02020603050405020304" pitchFamily="18" charset="0"/>
                  </a:rPr>
                  <a:t>=	Current groundwater use </a:t>
                </a:r>
              </a:p>
              <a:p>
                <a:pPr algn="just">
                  <a:lnSpc>
                    <a:spcPct val="107000"/>
                  </a:lnSpc>
                  <a:spcAft>
                    <a:spcPts val="800"/>
                  </a:spcAft>
                  <a:tabLst>
                    <a:tab pos="630555" algn="l"/>
                    <a:tab pos="810260" algn="l"/>
                  </a:tabLst>
                </a:pPr>
                <a:r>
                  <a:rPr lang="en-ZA" sz="1600" i="1" dirty="0">
                    <a:effectLst/>
                    <a:latin typeface="Calibri" panose="020F0502020204030204" pitchFamily="34" charset="0"/>
                    <a:ea typeface="Calibri" panose="020F0502020204030204" pitchFamily="34" charset="0"/>
                    <a:cs typeface="Times New Roman" panose="02020603050405020304" pitchFamily="18" charset="0"/>
                  </a:rPr>
                  <a:t>Recharge</a:t>
                </a:r>
                <a:r>
                  <a:rPr lang="en-ZA" sz="1600" dirty="0">
                    <a:effectLst/>
                    <a:latin typeface="Calibri" panose="020F0502020204030204" pitchFamily="34" charset="0"/>
                    <a:ea typeface="Calibri" panose="020F0502020204030204" pitchFamily="34" charset="0"/>
                    <a:cs typeface="Times New Roman" panose="02020603050405020304" pitchFamily="18" charset="0"/>
                  </a:rPr>
                  <a:t> 	= 	Recharge (as a volume) </a:t>
                </a: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3 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baseline="30000">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𝑎</m:t>
                        </m:r>
                      </m:num>
                      <m:den>
                        <m:r>
                          <a:rPr lang="en-ZA" i="1">
                            <a:latin typeface="Cambria Math" panose="02040503050406030204" pitchFamily="18" charset="0"/>
                            <a:ea typeface="Times New Roman" panose="02020603050405020304" pitchFamily="18" charset="0"/>
                            <a:cs typeface="Times New Roman" panose="02020603050405020304" pitchFamily="18" charset="0"/>
                          </a:rPr>
                          <m:t>23.87 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baseline="30000">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𝑎</m:t>
                        </m:r>
                        <m:r>
                          <a:rPr lang="en-ZA" i="1">
                            <a:latin typeface="Cambria Math" panose="02040503050406030204" pitchFamily="18" charset="0"/>
                            <a:ea typeface="Times New Roman" panose="02020603050405020304" pitchFamily="18" charset="0"/>
                            <a:cs typeface="Times New Roman" panose="02020603050405020304" pitchFamily="18" charset="0"/>
                          </a:rPr>
                          <m:t> </m:t>
                        </m:r>
                      </m:den>
                    </m:f>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𝑥</m:t>
                    </m:r>
                    <m:r>
                      <a:rPr lang="en-ZA" i="1">
                        <a:latin typeface="Cambria Math" panose="02040503050406030204" pitchFamily="18" charset="0"/>
                        <a:ea typeface="Times New Roman" panose="02020603050405020304" pitchFamily="18" charset="0"/>
                        <a:cs typeface="Times New Roman" panose="02020603050405020304" pitchFamily="18" charset="0"/>
                      </a:rPr>
                      <m:t> 100</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12.57 %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 name="Rectangle 1">
                <a:extLst>
                  <a:ext uri="{FF2B5EF4-FFF2-40B4-BE49-F238E27FC236}">
                    <a16:creationId xmlns:a16="http://schemas.microsoft.com/office/drawing/2014/main" id="{497EB2D8-5F27-4E4B-96B0-AF6B5B14B993}"/>
                  </a:ext>
                </a:extLst>
              </p:cNvPr>
              <p:cNvSpPr>
                <a:spLocks noRot="1" noChangeAspect="1" noMove="1" noResize="1" noEditPoints="1" noAdjustHandles="1" noChangeArrowheads="1" noChangeShapeType="1" noTextEdit="1"/>
              </p:cNvSpPr>
              <p:nvPr/>
            </p:nvSpPr>
            <p:spPr>
              <a:xfrm>
                <a:off x="319595" y="117162"/>
                <a:ext cx="6400801" cy="3451458"/>
              </a:xfrm>
              <a:prstGeom prst="rect">
                <a:avLst/>
              </a:prstGeom>
              <a:blipFill>
                <a:blip r:embed="rId2"/>
                <a:stretch>
                  <a:fillRect l="-762" b="-1767"/>
                </a:stretch>
              </a:blipFill>
            </p:spPr>
            <p:txBody>
              <a:bodyPr/>
              <a:lstStyle/>
              <a:p>
                <a:r>
                  <a:rPr lang="en-ZA">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084081A1-E097-4D7F-9C27-42C4F5D30E67}"/>
                  </a:ext>
                </a:extLst>
              </p:cNvPr>
              <p:cNvSpPr/>
              <p:nvPr/>
            </p:nvSpPr>
            <p:spPr>
              <a:xfrm>
                <a:off x="4695918" y="2667374"/>
                <a:ext cx="4953000" cy="3866956"/>
              </a:xfrm>
              <a:prstGeom prst="rect">
                <a:avLst/>
              </a:prstGeom>
            </p:spPr>
            <p:txBody>
              <a:bodyPr>
                <a:spAutoFit/>
              </a:bodyPr>
              <a:lstStyle/>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Stress index for unconfined aquifer in </a:t>
                </a:r>
                <a:r>
                  <a:rPr lang="en-ZA" dirty="0" err="1">
                    <a:latin typeface="Times New Roman" panose="02020603050405020304" pitchFamily="18" charset="0"/>
                    <a:ea typeface="Times New Roman" panose="02020603050405020304" pitchFamily="18" charset="0"/>
                    <a:cs typeface="Times New Roman" panose="02020603050405020304" pitchFamily="18" charset="0"/>
                  </a:rPr>
                  <a:t>Heuningnes</a:t>
                </a:r>
                <a:r>
                  <a:rPr lang="en-ZA" dirty="0">
                    <a:latin typeface="Times New Roman" panose="02020603050405020304" pitchFamily="18" charset="0"/>
                    <a:ea typeface="Times New Roman" panose="02020603050405020304" pitchFamily="18" charset="0"/>
                    <a:cs typeface="Times New Roman" panose="02020603050405020304" pitchFamily="18" charset="0"/>
                  </a:rPr>
                  <a:t> Catchment (%)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SI [%] = </a:t>
                </a:r>
                <a14:m>
                  <m:oMath xmlns:m="http://schemas.openxmlformats.org/officeDocument/2006/math">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𝑔𝑤𝑈𝑠𝑒</m:t>
                        </m:r>
                      </m:num>
                      <m:den>
                        <m:r>
                          <a:rPr lang="en-ZA" i="1">
                            <a:latin typeface="Cambria Math" panose="02040503050406030204" pitchFamily="18" charset="0"/>
                            <a:ea typeface="Times New Roman" panose="02020603050405020304" pitchFamily="18" charset="0"/>
                            <a:cs typeface="Times New Roman" panose="02020603050405020304" pitchFamily="18" charset="0"/>
                          </a:rPr>
                          <m:t>𝑅𝑒𝑐h𝑎𝑟𝑔𝑒</m:t>
                        </m:r>
                      </m:den>
                    </m:f>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𝑥</m:t>
                    </m:r>
                    <m:r>
                      <a:rPr lang="en-ZA" i="1">
                        <a:latin typeface="Cambria Math" panose="02040503050406030204" pitchFamily="18" charset="0"/>
                        <a:ea typeface="Times New Roman" panose="02020603050405020304" pitchFamily="18" charset="0"/>
                        <a:cs typeface="Times New Roman" panose="02020603050405020304" pitchFamily="18" charset="0"/>
                      </a:rPr>
                      <m:t> 100</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600"/>
                  </a:spcAft>
                  <a:tabLst>
                    <a:tab pos="630555" algn="l"/>
                    <a:tab pos="810260" algn="l"/>
                  </a:tabLst>
                </a:pPr>
                <a:r>
                  <a:rPr lang="en-ZA" sz="1600" dirty="0">
                    <a:effectLst/>
                    <a:latin typeface="Calibri" panose="020F0502020204030204" pitchFamily="34" charset="0"/>
                    <a:ea typeface="Calibri" panose="020F0502020204030204" pitchFamily="34" charset="0"/>
                    <a:cs typeface="Times New Roman" panose="02020603050405020304" pitchFamily="18" charset="0"/>
                  </a:rPr>
                  <a:t>where</a:t>
                </a:r>
              </a:p>
              <a:p>
                <a:pPr algn="just">
                  <a:lnSpc>
                    <a:spcPct val="107000"/>
                  </a:lnSpc>
                  <a:spcAft>
                    <a:spcPts val="0"/>
                  </a:spcAft>
                  <a:tabLst>
                    <a:tab pos="630555" algn="l"/>
                    <a:tab pos="810260" algn="l"/>
                  </a:tabLst>
                </a:pPr>
                <a:r>
                  <a:rPr lang="en-ZA" sz="1600" i="1" dirty="0" err="1">
                    <a:effectLst/>
                    <a:latin typeface="Calibri" panose="020F0502020204030204" pitchFamily="34" charset="0"/>
                    <a:ea typeface="Calibri" panose="020F0502020204030204" pitchFamily="34" charset="0"/>
                    <a:cs typeface="Times New Roman" panose="02020603050405020304" pitchFamily="18" charset="0"/>
                  </a:rPr>
                  <a:t>gwUse</a:t>
                </a:r>
                <a:r>
                  <a:rPr lang="en-ZA" sz="1600" i="1" dirty="0">
                    <a:effectLst/>
                    <a:latin typeface="Calibri" panose="020F0502020204030204" pitchFamily="34" charset="0"/>
                    <a:ea typeface="Calibri" panose="020F0502020204030204" pitchFamily="34" charset="0"/>
                    <a:cs typeface="Times New Roman" panose="02020603050405020304" pitchFamily="18" charset="0"/>
                  </a:rPr>
                  <a:t>	</a:t>
                </a:r>
                <a:r>
                  <a:rPr lang="en-ZA" sz="1600" dirty="0">
                    <a:effectLst/>
                    <a:latin typeface="Calibri" panose="020F0502020204030204" pitchFamily="34" charset="0"/>
                    <a:ea typeface="Calibri" panose="020F0502020204030204" pitchFamily="34" charset="0"/>
                    <a:cs typeface="Times New Roman" panose="02020603050405020304" pitchFamily="18" charset="0"/>
                  </a:rPr>
                  <a:t>=	Current groundwater use </a:t>
                </a:r>
              </a:p>
              <a:p>
                <a:pPr algn="just">
                  <a:lnSpc>
                    <a:spcPct val="107000"/>
                  </a:lnSpc>
                  <a:spcAft>
                    <a:spcPts val="800"/>
                  </a:spcAft>
                  <a:tabLst>
                    <a:tab pos="630555" algn="l"/>
                    <a:tab pos="810260" algn="l"/>
                  </a:tabLst>
                </a:pPr>
                <a:r>
                  <a:rPr lang="en-ZA" sz="1600" i="1" dirty="0">
                    <a:effectLst/>
                    <a:latin typeface="Calibri" panose="020F0502020204030204" pitchFamily="34" charset="0"/>
                    <a:ea typeface="Calibri" panose="020F0502020204030204" pitchFamily="34" charset="0"/>
                    <a:cs typeface="Times New Roman" panose="02020603050405020304" pitchFamily="18" charset="0"/>
                  </a:rPr>
                  <a:t>Recharge</a:t>
                </a:r>
                <a:r>
                  <a:rPr lang="en-ZA" sz="1600" dirty="0">
                    <a:effectLst/>
                    <a:latin typeface="Calibri" panose="020F0502020204030204" pitchFamily="34" charset="0"/>
                    <a:ea typeface="Calibri" panose="020F0502020204030204" pitchFamily="34" charset="0"/>
                    <a:cs typeface="Times New Roman" panose="02020603050405020304" pitchFamily="18" charset="0"/>
                  </a:rPr>
                  <a:t> 	= 	Recharge (as a volume) </a:t>
                </a: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0.2 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baseline="30000">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𝑎</m:t>
                        </m:r>
                      </m:num>
                      <m:den>
                        <m:r>
                          <a:rPr lang="en-ZA" i="1">
                            <a:latin typeface="Cambria Math" panose="02040503050406030204" pitchFamily="18" charset="0"/>
                            <a:ea typeface="Times New Roman" panose="02020603050405020304" pitchFamily="18" charset="0"/>
                            <a:cs typeface="Times New Roman" panose="02020603050405020304" pitchFamily="18" charset="0"/>
                          </a:rPr>
                          <m:t>29.61 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baseline="30000">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𝑎</m:t>
                        </m:r>
                        <m:r>
                          <a:rPr lang="en-ZA" i="1">
                            <a:latin typeface="Cambria Math" panose="02040503050406030204" pitchFamily="18" charset="0"/>
                            <a:ea typeface="Times New Roman" panose="02020603050405020304" pitchFamily="18" charset="0"/>
                            <a:cs typeface="Times New Roman" panose="02020603050405020304" pitchFamily="18" charset="0"/>
                          </a:rPr>
                          <m:t> </m:t>
                        </m:r>
                      </m:den>
                    </m:f>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𝑥</m:t>
                    </m:r>
                    <m:r>
                      <a:rPr lang="en-ZA" i="1">
                        <a:latin typeface="Cambria Math" panose="02040503050406030204" pitchFamily="18" charset="0"/>
                        <a:ea typeface="Times New Roman" panose="02020603050405020304" pitchFamily="18" charset="0"/>
                        <a:cs typeface="Times New Roman" panose="02020603050405020304" pitchFamily="18" charset="0"/>
                      </a:rPr>
                      <m:t> 100</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0.68 %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3" name="Rectangle 2">
                <a:extLst>
                  <a:ext uri="{FF2B5EF4-FFF2-40B4-BE49-F238E27FC236}">
                    <a16:creationId xmlns:a16="http://schemas.microsoft.com/office/drawing/2014/main" id="{084081A1-E097-4D7F-9C27-42C4F5D30E67}"/>
                  </a:ext>
                </a:extLst>
              </p:cNvPr>
              <p:cNvSpPr>
                <a:spLocks noRot="1" noChangeAspect="1" noMove="1" noResize="1" noEditPoints="1" noAdjustHandles="1" noChangeArrowheads="1" noChangeShapeType="1" noTextEdit="1"/>
              </p:cNvSpPr>
              <p:nvPr/>
            </p:nvSpPr>
            <p:spPr>
              <a:xfrm>
                <a:off x="4695918" y="2667374"/>
                <a:ext cx="4953000" cy="3866956"/>
              </a:xfrm>
              <a:prstGeom prst="rect">
                <a:avLst/>
              </a:prstGeom>
              <a:blipFill>
                <a:blip r:embed="rId3"/>
                <a:stretch>
                  <a:fillRect l="-984" r="-984" b="-1577"/>
                </a:stretch>
              </a:blipFill>
            </p:spPr>
            <p:txBody>
              <a:bodyPr/>
              <a:lstStyle/>
              <a:p>
                <a:r>
                  <a:rPr lang="en-ZA">
                    <a:noFill/>
                  </a:rPr>
                  <a:t> </a:t>
                </a:r>
              </a:p>
            </p:txBody>
          </p:sp>
        </mc:Fallback>
      </mc:AlternateContent>
      <p:sp>
        <p:nvSpPr>
          <p:cNvPr id="4" name="Rectangle 3">
            <a:extLst>
              <a:ext uri="{FF2B5EF4-FFF2-40B4-BE49-F238E27FC236}">
                <a16:creationId xmlns:a16="http://schemas.microsoft.com/office/drawing/2014/main" id="{FD9F9DC5-0A53-4EF4-B56A-ACB214533D80}"/>
              </a:ext>
            </a:extLst>
          </p:cNvPr>
          <p:cNvSpPr/>
          <p:nvPr/>
        </p:nvSpPr>
        <p:spPr>
          <a:xfrm>
            <a:off x="185322" y="4497477"/>
            <a:ext cx="4031572" cy="1815882"/>
          </a:xfrm>
          <a:prstGeom prst="rect">
            <a:avLst/>
          </a:prstGeom>
          <a:solidFill>
            <a:srgbClr val="FFFF00"/>
          </a:solidFill>
        </p:spPr>
        <p:txBody>
          <a:bodyPr wrap="square">
            <a:spAutoFit/>
          </a:bodyPr>
          <a:lstStyle/>
          <a:p>
            <a:r>
              <a:rPr lang="en-US" sz="2800" b="1" dirty="0"/>
              <a:t>GRDM Classification: Status Quo: Assessment for Quantity [Stress Index for GW availability</a:t>
            </a:r>
          </a:p>
        </p:txBody>
      </p:sp>
    </p:spTree>
    <p:extLst>
      <p:ext uri="{BB962C8B-B14F-4D97-AF65-F5344CB8AC3E}">
        <p14:creationId xmlns:p14="http://schemas.microsoft.com/office/powerpoint/2010/main" val="41334895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4DB801F7-C1A7-47D7-921A-C7161D1A55C1}"/>
                  </a:ext>
                </a:extLst>
              </p:cNvPr>
              <p:cNvSpPr/>
              <p:nvPr/>
            </p:nvSpPr>
            <p:spPr>
              <a:xfrm>
                <a:off x="284085" y="969192"/>
                <a:ext cx="7324078" cy="3631572"/>
              </a:xfrm>
              <a:prstGeom prst="rect">
                <a:avLst/>
              </a:prstGeom>
            </p:spPr>
            <p:txBody>
              <a:bodyPr wrap="square">
                <a:spAutoFit/>
              </a:bodyPr>
              <a:lstStyle/>
              <a:p>
                <a:pPr lvl="0">
                  <a:lnSpc>
                    <a:spcPct val="107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Groundwater contribution to baseflow by the confined aquifer system of the G50B quaternary catchment of the </a:t>
                </a:r>
                <a:r>
                  <a:rPr lang="en-ZA" dirty="0" err="1">
                    <a:latin typeface="Times New Roman" panose="02020603050405020304" pitchFamily="18" charset="0"/>
                    <a:ea typeface="Times New Roman" panose="02020603050405020304" pitchFamily="18" charset="0"/>
                    <a:cs typeface="Times New Roman" panose="02020603050405020304" pitchFamily="18" charset="0"/>
                  </a:rPr>
                  <a:t>Heuningnes</a:t>
                </a:r>
                <a:r>
                  <a:rPr lang="en-ZA" dirty="0">
                    <a:latin typeface="Times New Roman" panose="02020603050405020304" pitchFamily="18" charset="0"/>
                    <a:ea typeface="Times New Roman" panose="02020603050405020304" pitchFamily="18" charset="0"/>
                    <a:cs typeface="Times New Roman" panose="02020603050405020304" pitchFamily="18" charset="0"/>
                  </a:rPr>
                  <a:t> catchment in 2020 = 2.5368 Mm3/a</a:t>
                </a:r>
                <a:endParaRPr lang="en-ZA" sz="1600" u="none" strike="noStrike"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14:m>
                  <m:oMathPara xmlns:m="http://schemas.openxmlformats.org/officeDocument/2006/math">
                    <m:oMathParaPr>
                      <m:jc m:val="centerGroup"/>
                    </m:oMathParaPr>
                    <m:oMath xmlns:m="http://schemas.openxmlformats.org/officeDocument/2006/math">
                      <m:r>
                        <a:rPr lang="en-ZA" i="1">
                          <a:latin typeface="Cambria Math" panose="02040503050406030204" pitchFamily="18" charset="0"/>
                          <a:ea typeface="Times New Roman" panose="02020603050405020304" pitchFamily="18" charset="0"/>
                          <a:cs typeface="Times New Roman" panose="02020603050405020304" pitchFamily="18" charset="0"/>
                        </a:rPr>
                        <m:t>𝐸𝑛𝑣𝑖𝑟𝑜𝑛𝑚𝑒𝑛𝑡𝑎𝑙</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𝑆𝑡𝑟𝑒𝑠𝑠</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𝐼𝑛𝑑𝑒𝑥</m:t>
                      </m:r>
                      <m:r>
                        <a:rPr lang="en-ZA" i="1">
                          <a:latin typeface="Cambria Math" panose="02040503050406030204" pitchFamily="18" charset="0"/>
                          <a:ea typeface="Times New Roman" panose="02020603050405020304" pitchFamily="18" charset="0"/>
                          <a:cs typeface="Times New Roman" panose="02020603050405020304" pitchFamily="18" charset="0"/>
                        </a:rPr>
                        <m:t>= </m:t>
                      </m:r>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𝐸𝑊𝑅</m:t>
                          </m:r>
                          <m:r>
                            <a:rPr lang="en-ZA" i="1">
                              <a:latin typeface="Cambria Math" panose="02040503050406030204" pitchFamily="18" charset="0"/>
                              <a:ea typeface="Times New Roman" panose="02020603050405020304" pitchFamily="18" charset="0"/>
                              <a:cs typeface="Times New Roman" panose="02020603050405020304" pitchFamily="18" charset="0"/>
                            </a:rPr>
                            <m:t>−</m:t>
                          </m:r>
                          <m:r>
                            <a:rPr lang="en-ZA" i="1">
                              <a:latin typeface="Cambria Math" panose="02040503050406030204" pitchFamily="18" charset="0"/>
                              <a:ea typeface="Times New Roman" panose="02020603050405020304" pitchFamily="18" charset="0"/>
                              <a:cs typeface="Times New Roman" panose="02020603050405020304" pitchFamily="18" charset="0"/>
                            </a:rPr>
                            <m:t>𝑀𝐿𝑊</m:t>
                          </m:r>
                        </m:num>
                        <m:den>
                          <m:r>
                            <a:rPr lang="en-ZA" i="1">
                              <a:latin typeface="Cambria Math" panose="02040503050406030204" pitchFamily="18" charset="0"/>
                              <a:ea typeface="Times New Roman" panose="02020603050405020304" pitchFamily="18" charset="0"/>
                              <a:cs typeface="Times New Roman" panose="02020603050405020304" pitchFamily="18" charset="0"/>
                            </a:rPr>
                            <m:t>𝐺𝑟𝑜𝑢𝑛𝑑𝑤𝑎𝑡𝑒𝑟</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𝑐𝑜𝑛𝑡𝑟𝑖𝑏𝑢𝑡𝑖𝑜𝑛</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𝑡𝑜</m:t>
                          </m:r>
                          <m:r>
                            <a:rPr lang="en-ZA" i="1">
                              <a:latin typeface="Cambria Math" panose="02040503050406030204" pitchFamily="18" charset="0"/>
                              <a:ea typeface="Times New Roman" panose="02020603050405020304" pitchFamily="18" charset="0"/>
                              <a:cs typeface="Times New Roman" panose="02020603050405020304" pitchFamily="18" charset="0"/>
                            </a:rPr>
                            <m:t> </m:t>
                          </m:r>
                          <m:r>
                            <a:rPr lang="en-ZA" i="1">
                              <a:latin typeface="Cambria Math" panose="02040503050406030204" pitchFamily="18" charset="0"/>
                              <a:ea typeface="Times New Roman" panose="02020603050405020304" pitchFamily="18" charset="0"/>
                              <a:cs typeface="Times New Roman" panose="02020603050405020304" pitchFamily="18" charset="0"/>
                            </a:rPr>
                            <m:t>𝐵𝑎𝑠𝑒𝑓𝑙𝑜𝑤</m:t>
                          </m:r>
                        </m:den>
                      </m:f>
                      <m:r>
                        <a:rPr lang="en-ZA" i="1">
                          <a:latin typeface="Cambria Math" panose="02040503050406030204" pitchFamily="18" charset="0"/>
                          <a:ea typeface="Times New Roman" panose="02020603050405020304" pitchFamily="18" charset="0"/>
                          <a:cs typeface="Times New Roman" panose="02020603050405020304" pitchFamily="18" charset="0"/>
                        </a:rPr>
                        <m:t>𝑥</m:t>
                      </m:r>
                      <m:r>
                        <a:rPr lang="en-ZA" i="1">
                          <a:latin typeface="Cambria Math" panose="02040503050406030204" pitchFamily="18" charset="0"/>
                          <a:ea typeface="Times New Roman" panose="02020603050405020304" pitchFamily="18" charset="0"/>
                          <a:cs typeface="Times New Roman" panose="02020603050405020304" pitchFamily="18" charset="0"/>
                        </a:rPr>
                        <m:t> 100</m:t>
                      </m:r>
                    </m:oMath>
                  </m:oMathPara>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f>
                      <m:fPr>
                        <m:ctrlPr>
                          <a:rPr lang="en-ZA" i="1">
                            <a:latin typeface="Cambria Math" panose="02040503050406030204" pitchFamily="18" charset="0"/>
                            <a:ea typeface="Times New Roman" panose="02020603050405020304" pitchFamily="18" charset="0"/>
                            <a:cs typeface="Times New Roman" panose="02020603050405020304" pitchFamily="18" charset="0"/>
                          </a:rPr>
                        </m:ctrlPr>
                      </m:fPr>
                      <m:num>
                        <m:r>
                          <a:rPr lang="en-ZA" i="1">
                            <a:latin typeface="Cambria Math" panose="02040503050406030204" pitchFamily="18" charset="0"/>
                            <a:ea typeface="Times New Roman" panose="02020603050405020304" pitchFamily="18" charset="0"/>
                            <a:cs typeface="Times New Roman" panose="02020603050405020304" pitchFamily="18" charset="0"/>
                          </a:rPr>
                          <m:t>1.383 </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𝑎</m:t>
                        </m:r>
                      </m:num>
                      <m:den>
                        <m:r>
                          <a:rPr lang="en-ZA" i="1">
                            <a:latin typeface="Cambria Math" panose="02040503050406030204" pitchFamily="18" charset="0"/>
                            <a:ea typeface="Times New Roman" panose="02020603050405020304" pitchFamily="18" charset="0"/>
                            <a:cs typeface="Times New Roman" panose="02020603050405020304" pitchFamily="18" charset="0"/>
                          </a:rPr>
                          <m:t>2.5368</m:t>
                        </m:r>
                        <m:r>
                          <a:rPr lang="en-ZA" i="1">
                            <a:latin typeface="Cambria Math" panose="02040503050406030204" pitchFamily="18" charset="0"/>
                            <a:ea typeface="Times New Roman" panose="02020603050405020304" pitchFamily="18" charset="0"/>
                            <a:cs typeface="Times New Roman" panose="02020603050405020304" pitchFamily="18" charset="0"/>
                          </a:rPr>
                          <m:t>𝑀𝑚</m:t>
                        </m:r>
                        <m:r>
                          <a:rPr lang="en-ZA" i="1">
                            <a:latin typeface="Cambria Math" panose="02040503050406030204" pitchFamily="18" charset="0"/>
                            <a:ea typeface="Times New Roman" panose="02020603050405020304" pitchFamily="18" charset="0"/>
                            <a:cs typeface="Times New Roman" panose="02020603050405020304" pitchFamily="18" charset="0"/>
                          </a:rPr>
                          <m:t>3/</m:t>
                        </m:r>
                        <m:r>
                          <a:rPr lang="en-ZA" i="1">
                            <a:latin typeface="Cambria Math" panose="02040503050406030204" pitchFamily="18" charset="0"/>
                            <a:ea typeface="Times New Roman" panose="02020603050405020304" pitchFamily="18" charset="0"/>
                            <a:cs typeface="Times New Roman" panose="02020603050405020304" pitchFamily="18" charset="0"/>
                          </a:rPr>
                          <m:t>𝑎</m:t>
                        </m:r>
                      </m:den>
                    </m:f>
                    <m:r>
                      <a:rPr lang="en-ZA" i="1">
                        <a:latin typeface="Cambria Math" panose="02040503050406030204" pitchFamily="18" charset="0"/>
                        <a:ea typeface="Times New Roman" panose="02020603050405020304" pitchFamily="18" charset="0"/>
                        <a:cs typeface="Times New Roman" panose="02020603050405020304" pitchFamily="18" charset="0"/>
                      </a:rPr>
                      <m:t>× 100</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ZA" i="1">
                        <a:latin typeface="Cambria Math" panose="02040503050406030204" pitchFamily="18" charset="0"/>
                        <a:ea typeface="Times New Roman" panose="02020603050405020304" pitchFamily="18" charset="0"/>
                        <a:cs typeface="Times New Roman" panose="02020603050405020304" pitchFamily="18" charset="0"/>
                      </a:rPr>
                      <m:t>= 54.52%</m:t>
                    </m:r>
                  </m:oMath>
                </a14:m>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ZA" dirty="0">
                    <a:latin typeface="Times New Roman" panose="02020603050405020304" pitchFamily="18" charset="0"/>
                    <a:ea typeface="Times New Roman" panose="02020603050405020304" pitchFamily="18" charset="0"/>
                    <a:cs typeface="Times New Roman" panose="02020603050405020304" pitchFamily="18" charset="0"/>
                  </a:rPr>
                  <a:t> This index indicates that groundwater from the confined aquifer system of the GB50 sustains the ecosystem in the area. </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2" name="Rectangle 1">
                <a:extLst>
                  <a:ext uri="{FF2B5EF4-FFF2-40B4-BE49-F238E27FC236}">
                    <a16:creationId xmlns:a16="http://schemas.microsoft.com/office/drawing/2014/main" id="{4DB801F7-C1A7-47D7-921A-C7161D1A55C1}"/>
                  </a:ext>
                </a:extLst>
              </p:cNvPr>
              <p:cNvSpPr>
                <a:spLocks noRot="1" noChangeAspect="1" noMove="1" noResize="1" noEditPoints="1" noAdjustHandles="1" noChangeArrowheads="1" noChangeShapeType="1" noTextEdit="1"/>
              </p:cNvSpPr>
              <p:nvPr/>
            </p:nvSpPr>
            <p:spPr>
              <a:xfrm>
                <a:off x="284085" y="969192"/>
                <a:ext cx="7324078" cy="3631572"/>
              </a:xfrm>
              <a:prstGeom prst="rect">
                <a:avLst/>
              </a:prstGeom>
              <a:blipFill>
                <a:blip r:embed="rId2"/>
                <a:stretch>
                  <a:fillRect l="-749" t="-1007" r="-666" b="-1510"/>
                </a:stretch>
              </a:blipFill>
            </p:spPr>
            <p:txBody>
              <a:bodyPr/>
              <a:lstStyle/>
              <a:p>
                <a:r>
                  <a:rPr lang="en-ZA">
                    <a:noFill/>
                  </a:rPr>
                  <a:t> </a:t>
                </a:r>
              </a:p>
            </p:txBody>
          </p:sp>
        </mc:Fallback>
      </mc:AlternateContent>
    </p:spTree>
    <p:extLst>
      <p:ext uri="{BB962C8B-B14F-4D97-AF65-F5344CB8AC3E}">
        <p14:creationId xmlns:p14="http://schemas.microsoft.com/office/powerpoint/2010/main" val="21708595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E5606-29CE-4E5D-BBC3-77341ED7F16F}"/>
              </a:ext>
            </a:extLst>
          </p:cNvPr>
          <p:cNvSpPr>
            <a:spLocks noGrp="1"/>
          </p:cNvSpPr>
          <p:nvPr>
            <p:ph type="ctrTitle"/>
          </p:nvPr>
        </p:nvSpPr>
        <p:spPr>
          <a:xfrm>
            <a:off x="124288" y="660401"/>
            <a:ext cx="9781712" cy="946457"/>
          </a:xfrm>
          <a:solidFill>
            <a:srgbClr val="FFFF00"/>
          </a:solidFill>
        </p:spPr>
        <p:txBody>
          <a:bodyPr/>
          <a:lstStyle/>
          <a:p>
            <a:r>
              <a:rPr lang="en-US" b="1" dirty="0"/>
              <a:t>Practical session</a:t>
            </a:r>
            <a:endParaRPr lang="en-ZA" b="1" dirty="0"/>
          </a:p>
        </p:txBody>
      </p:sp>
      <p:sp>
        <p:nvSpPr>
          <p:cNvPr id="3" name="Subtitle 2">
            <a:extLst>
              <a:ext uri="{FF2B5EF4-FFF2-40B4-BE49-F238E27FC236}">
                <a16:creationId xmlns:a16="http://schemas.microsoft.com/office/drawing/2014/main" id="{EB44174C-EDE7-48AD-89C0-212845324EE4}"/>
              </a:ext>
            </a:extLst>
          </p:cNvPr>
          <p:cNvSpPr>
            <a:spLocks noGrp="1"/>
          </p:cNvSpPr>
          <p:nvPr>
            <p:ph type="subTitle" idx="1"/>
          </p:nvPr>
        </p:nvSpPr>
        <p:spPr>
          <a:xfrm>
            <a:off x="62144" y="4019365"/>
            <a:ext cx="9781712" cy="1227338"/>
          </a:xfrm>
          <a:solidFill>
            <a:srgbClr val="FFFF00"/>
          </a:solidFill>
        </p:spPr>
        <p:txBody>
          <a:bodyPr>
            <a:normAutofit fontScale="77500" lnSpcReduction="20000"/>
          </a:bodyPr>
          <a:lstStyle/>
          <a:p>
            <a:pPr algn="l"/>
            <a:r>
              <a:rPr lang="en-US" dirty="0">
                <a:solidFill>
                  <a:schemeClr val="tx1"/>
                </a:solidFill>
              </a:rPr>
              <a:t>During a practical session, our team will showcase the processes that were followed for calculating Stress Index for confined and unconfined aquifers systems [Data must be kept according to the aquifer system] </a:t>
            </a:r>
          </a:p>
        </p:txBody>
      </p:sp>
    </p:spTree>
    <p:extLst>
      <p:ext uri="{BB962C8B-B14F-4D97-AF65-F5344CB8AC3E}">
        <p14:creationId xmlns:p14="http://schemas.microsoft.com/office/powerpoint/2010/main" val="6907394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248816" y="1958976"/>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2574525" y="3436528"/>
            <a:ext cx="7190912" cy="1200329"/>
          </a:xfrm>
          <a:prstGeom prst="rect">
            <a:avLst/>
          </a:prstGeom>
        </p:spPr>
        <p:txBody>
          <a:bodyPr wrap="square">
            <a:spAutoFit/>
          </a:bodyPr>
          <a:lstStyle/>
          <a:p>
            <a:r>
              <a:rPr lang="en-US" sz="3600" b="1" dirty="0">
                <a:solidFill>
                  <a:srgbClr val="FFFF00"/>
                </a:solidFill>
              </a:rPr>
              <a:t>GRDM Classification: Status Quo: Assessment for Quality [30 Minutes]</a:t>
            </a:r>
          </a:p>
        </p:txBody>
      </p:sp>
    </p:spTree>
    <p:extLst>
      <p:ext uri="{BB962C8B-B14F-4D97-AF65-F5344CB8AC3E}">
        <p14:creationId xmlns:p14="http://schemas.microsoft.com/office/powerpoint/2010/main" val="2379088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FA0FD-0D51-45BB-B28B-0FCBE529F711}"/>
              </a:ext>
            </a:extLst>
          </p:cNvPr>
          <p:cNvSpPr>
            <a:spLocks noGrp="1"/>
          </p:cNvSpPr>
          <p:nvPr>
            <p:ph type="ctrTitle"/>
          </p:nvPr>
        </p:nvSpPr>
        <p:spPr>
          <a:xfrm>
            <a:off x="62145" y="92016"/>
            <a:ext cx="9765436" cy="1470025"/>
          </a:xfrm>
          <a:solidFill>
            <a:srgbClr val="FFFF00"/>
          </a:solidFill>
        </p:spPr>
        <p:txBody>
          <a:bodyPr>
            <a:normAutofit fontScale="90000"/>
          </a:bodyPr>
          <a:lstStyle/>
          <a:p>
            <a:r>
              <a:rPr lang="en-US" dirty="0"/>
              <a:t>Using groundwater quality index rather than EC as a parameter of water quality status</a:t>
            </a:r>
            <a:endParaRPr lang="en-ZA" dirty="0"/>
          </a:p>
        </p:txBody>
      </p:sp>
      <p:sp>
        <p:nvSpPr>
          <p:cNvPr id="4" name="Rectangle 3">
            <a:extLst>
              <a:ext uri="{FF2B5EF4-FFF2-40B4-BE49-F238E27FC236}">
                <a16:creationId xmlns:a16="http://schemas.microsoft.com/office/drawing/2014/main" id="{DB1B7F13-4124-47C5-8555-0D261C5F97B3}"/>
              </a:ext>
            </a:extLst>
          </p:cNvPr>
          <p:cNvSpPr/>
          <p:nvPr/>
        </p:nvSpPr>
        <p:spPr>
          <a:xfrm>
            <a:off x="417250" y="2299885"/>
            <a:ext cx="9330431" cy="438582"/>
          </a:xfrm>
          <a:prstGeom prst="rect">
            <a:avLst/>
          </a:prstGeom>
        </p:spPr>
        <p:txBody>
          <a:bodyPr wrap="square">
            <a:spAutoFit/>
          </a:bodyPr>
          <a:lstStyle/>
          <a:p>
            <a:pPr>
              <a:lnSpc>
                <a:spcPct val="107000"/>
              </a:lnSpc>
            </a:pPr>
            <a:r>
              <a:rPr lang="en-ZA" sz="2200" dirty="0"/>
              <a:t>ii) Use of Electrical Conductivity (EC) as a general groundwater quality indicator</a:t>
            </a:r>
            <a:endParaRPr lang="en-ZA" sz="2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F5C8E15C-A1B2-482D-8AC7-164BCBE9CC94}"/>
              </a:ext>
            </a:extLst>
          </p:cNvPr>
          <p:cNvSpPr/>
          <p:nvPr/>
        </p:nvSpPr>
        <p:spPr>
          <a:xfrm>
            <a:off x="66583" y="3506893"/>
            <a:ext cx="9760998" cy="865173"/>
          </a:xfrm>
          <a:prstGeom prst="rect">
            <a:avLst/>
          </a:prstGeom>
        </p:spPr>
        <p:txBody>
          <a:bodyPr wrap="square">
            <a:spAutoFit/>
          </a:bodyPr>
          <a:lstStyle/>
          <a:p>
            <a:pPr>
              <a:lnSpc>
                <a:spcPct val="107000"/>
              </a:lnSpc>
              <a:spcAft>
                <a:spcPts val="0"/>
              </a:spcAft>
            </a:pPr>
            <a:r>
              <a:rPr lang="en-ZA" sz="2400" dirty="0"/>
              <a:t>Electrical Conductivity (EC) as a general groundwater quality indicator. Challenges related to this are highlighted above [Section 1: Parameters] </a:t>
            </a:r>
            <a:endParaRPr lang="en-ZA"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DF4D12C-D183-46F4-B59A-40B2FD397190}"/>
              </a:ext>
            </a:extLst>
          </p:cNvPr>
          <p:cNvSpPr/>
          <p:nvPr/>
        </p:nvSpPr>
        <p:spPr>
          <a:xfrm>
            <a:off x="417250" y="4899723"/>
            <a:ext cx="8984202" cy="865173"/>
          </a:xfrm>
          <a:prstGeom prst="rect">
            <a:avLst/>
          </a:prstGeom>
        </p:spPr>
        <p:txBody>
          <a:bodyPr wrap="square">
            <a:spAutoFit/>
          </a:bodyPr>
          <a:lstStyle/>
          <a:p>
            <a:pPr>
              <a:lnSpc>
                <a:spcPct val="107000"/>
              </a:lnSpc>
              <a:spcAft>
                <a:spcPts val="0"/>
              </a:spcAft>
            </a:pPr>
            <a:r>
              <a:rPr lang="en-ZA" sz="2400" dirty="0"/>
              <a:t>Use EC under exceptional circumstances when water quality data seem to be unavailable [Precautionary Principle]</a:t>
            </a:r>
            <a:endParaRPr lang="en-ZA"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8EFD5E69-A902-4B49-B64A-C40FE912F7E7}"/>
              </a:ext>
            </a:extLst>
          </p:cNvPr>
          <p:cNvSpPr/>
          <p:nvPr/>
        </p:nvSpPr>
        <p:spPr>
          <a:xfrm>
            <a:off x="66583" y="5900811"/>
            <a:ext cx="9685535" cy="865173"/>
          </a:xfrm>
          <a:prstGeom prst="rect">
            <a:avLst/>
          </a:prstGeom>
          <a:solidFill>
            <a:srgbClr val="FFFF00"/>
          </a:solidFill>
        </p:spPr>
        <p:txBody>
          <a:bodyPr wrap="square">
            <a:spAutoFit/>
          </a:bodyPr>
          <a:lstStyle/>
          <a:p>
            <a:pPr>
              <a:lnSpc>
                <a:spcPct val="107000"/>
              </a:lnSpc>
              <a:spcAft>
                <a:spcPts val="0"/>
              </a:spcAft>
            </a:pPr>
            <a:r>
              <a:rPr lang="en-ZA" sz="2400" dirty="0"/>
              <a:t>Use of other water quality parameters would provide a better understanding of water quality problems associated with other water quality parameters.</a:t>
            </a:r>
            <a:endParaRPr lang="en-Z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31109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45F2CE-12DE-42F2-86E2-5B11B9AA6B7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03682" y="1660125"/>
            <a:ext cx="7892247" cy="3364636"/>
          </a:xfrm>
          <a:prstGeom prst="rect">
            <a:avLst/>
          </a:prstGeom>
          <a:noFill/>
          <a:ln>
            <a:noFill/>
          </a:ln>
        </p:spPr>
      </p:pic>
      <p:sp>
        <p:nvSpPr>
          <p:cNvPr id="3" name="Rectangle 2">
            <a:extLst>
              <a:ext uri="{FF2B5EF4-FFF2-40B4-BE49-F238E27FC236}">
                <a16:creationId xmlns:a16="http://schemas.microsoft.com/office/drawing/2014/main" id="{40DDE559-BD63-4B85-9392-679BA2315009}"/>
              </a:ext>
            </a:extLst>
          </p:cNvPr>
          <p:cNvSpPr/>
          <p:nvPr/>
        </p:nvSpPr>
        <p:spPr>
          <a:xfrm>
            <a:off x="363982" y="232875"/>
            <a:ext cx="9277167" cy="1294393"/>
          </a:xfrm>
          <a:prstGeom prst="rect">
            <a:avLst/>
          </a:prstGeom>
        </p:spPr>
        <p:txBody>
          <a:bodyPr wrap="square">
            <a:spAutoFit/>
          </a:bodyPr>
          <a:lstStyle/>
          <a:p>
            <a:pPr algn="just">
              <a:lnSpc>
                <a:spcPct val="150000"/>
              </a:lnSpc>
              <a:spcAft>
                <a:spcPts val="800"/>
              </a:spcAft>
            </a:pPr>
            <a:r>
              <a:rPr lang="en-ZA" dirty="0">
                <a:latin typeface="Times New Roman" panose="02020603050405020304" pitchFamily="18" charset="0"/>
                <a:ea typeface="Calibri" panose="020F0502020204030204" pitchFamily="34" charset="0"/>
                <a:cs typeface="Times New Roman" panose="02020603050405020304" pitchFamily="18" charset="0"/>
              </a:rPr>
              <a:t>The classification of water quality, based on its water quality index (WQI) after Brown et al. (</a:t>
            </a:r>
            <a:r>
              <a:rPr lang="en-ZA" dirty="0">
                <a:latin typeface="Times New Roman" panose="02020603050405020304" pitchFamily="18" charset="0"/>
                <a:ea typeface="Calibri" panose="020F0502020204030204" pitchFamily="34" charset="0"/>
                <a:cs typeface="Times New Roman" panose="02020603050405020304" pitchFamily="18" charset="0"/>
                <a:hlinkClick r:id="rId3" tooltip="Brown RM, Mccleiland NJ, Deiniger RA, O’Connor MF (1972) Water quality index-crossing the physical barrier. Res Jerusalem 6:787–797"/>
              </a:rPr>
              <a:t>1972</a:t>
            </a:r>
            <a:r>
              <a:rPr lang="en-ZA" dirty="0">
                <a:latin typeface="Times New Roman" panose="02020603050405020304" pitchFamily="18" charset="0"/>
                <a:ea typeface="Calibri" panose="020F0502020204030204" pitchFamily="34" charset="0"/>
                <a:cs typeface="Times New Roman" panose="02020603050405020304" pitchFamily="18" charset="0"/>
              </a:rPr>
              <a:t>); Chatterjee and </a:t>
            </a:r>
            <a:r>
              <a:rPr lang="en-ZA" dirty="0" err="1">
                <a:latin typeface="Times New Roman" panose="02020603050405020304" pitchFamily="18" charset="0"/>
                <a:ea typeface="Calibri" panose="020F0502020204030204" pitchFamily="34" charset="0"/>
                <a:cs typeface="Times New Roman" panose="02020603050405020304" pitchFamily="18" charset="0"/>
              </a:rPr>
              <a:t>Raziuddin</a:t>
            </a:r>
            <a:r>
              <a:rPr lang="en-ZA" dirty="0">
                <a:latin typeface="Times New Roman" panose="02020603050405020304" pitchFamily="18" charset="0"/>
                <a:ea typeface="Calibri" panose="020F0502020204030204" pitchFamily="34" charset="0"/>
                <a:cs typeface="Times New Roman" panose="02020603050405020304" pitchFamily="18" charset="0"/>
              </a:rPr>
              <a:t> (</a:t>
            </a:r>
            <a:r>
              <a:rPr lang="en-ZA" dirty="0">
                <a:latin typeface="Times New Roman" panose="02020603050405020304" pitchFamily="18" charset="0"/>
                <a:ea typeface="Calibri" panose="020F0502020204030204" pitchFamily="34" charset="0"/>
                <a:cs typeface="Times New Roman" panose="02020603050405020304" pitchFamily="18" charset="0"/>
                <a:hlinkClick r:id="rId4" tooltip="Chatterjee C, Raziuddin M (2002) Determination of Water Quality Index (WQI) of a degraded river in Asansol industrial area (West Bengal). Nat Environ Pollut Technol 1:181–189"/>
              </a:rPr>
              <a:t>2002</a:t>
            </a:r>
            <a:r>
              <a:rPr lang="en-ZA" dirty="0">
                <a:latin typeface="Times New Roman" panose="02020603050405020304" pitchFamily="18" charset="0"/>
                <a:ea typeface="Calibri" panose="020F0502020204030204" pitchFamily="34" charset="0"/>
                <a:cs typeface="Times New Roman" panose="02020603050405020304" pitchFamily="18" charset="0"/>
              </a:rPr>
              <a:t>) and Shankar and </a:t>
            </a:r>
            <a:r>
              <a:rPr lang="en-ZA" dirty="0" err="1">
                <a:latin typeface="Times New Roman" panose="02020603050405020304" pitchFamily="18" charset="0"/>
                <a:ea typeface="Calibri" panose="020F0502020204030204" pitchFamily="34" charset="0"/>
                <a:cs typeface="Times New Roman" panose="02020603050405020304" pitchFamily="18" charset="0"/>
              </a:rPr>
              <a:t>Kawo</a:t>
            </a:r>
            <a:r>
              <a:rPr lang="en-ZA" dirty="0">
                <a:latin typeface="Times New Roman" panose="02020603050405020304" pitchFamily="18" charset="0"/>
                <a:ea typeface="Calibri" panose="020F0502020204030204" pitchFamily="34" charset="0"/>
                <a:cs typeface="Times New Roman" panose="02020603050405020304" pitchFamily="18" charset="0"/>
              </a:rPr>
              <a:t> (</a:t>
            </a:r>
            <a:r>
              <a:rPr lang="en-ZA" dirty="0">
                <a:latin typeface="Times New Roman" panose="02020603050405020304" pitchFamily="18" charset="0"/>
                <a:ea typeface="Calibri" panose="020F0502020204030204" pitchFamily="34" charset="0"/>
                <a:cs typeface="Times New Roman" panose="02020603050405020304" pitchFamily="18" charset="0"/>
                <a:hlinkClick r:id="rId5" tooltip="Shankar K, Kawo NS (2019) Groundwater quality assessment using geospatial techniques and WQI in North East of Adama Town, Oromia Region. Ethiopia Hydrospatial Anal 3(1):22–36"/>
              </a:rPr>
              <a:t>2019</a:t>
            </a:r>
            <a:r>
              <a:rPr lang="en-ZA" dirty="0">
                <a:latin typeface="Times New Roman" panose="02020603050405020304" pitchFamily="18" charset="0"/>
                <a:ea typeface="Calibri" panose="020F0502020204030204" pitchFamily="34" charset="0"/>
                <a:cs typeface="Times New Roman" panose="02020603050405020304" pitchFamily="18" charset="0"/>
              </a:rPr>
              <a:t>) have been considered here in this study for further reference which is mentioned in Table below</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0F44AFDD-A309-466C-8700-13DDA7967B70}"/>
              </a:ext>
            </a:extLst>
          </p:cNvPr>
          <p:cNvSpPr/>
          <p:nvPr/>
        </p:nvSpPr>
        <p:spPr>
          <a:xfrm>
            <a:off x="66583" y="5900811"/>
            <a:ext cx="9685535" cy="865173"/>
          </a:xfrm>
          <a:prstGeom prst="rect">
            <a:avLst/>
          </a:prstGeom>
          <a:solidFill>
            <a:srgbClr val="FFFF00"/>
          </a:solidFill>
        </p:spPr>
        <p:txBody>
          <a:bodyPr wrap="square">
            <a:spAutoFit/>
          </a:bodyPr>
          <a:lstStyle/>
          <a:p>
            <a:pPr>
              <a:lnSpc>
                <a:spcPct val="107000"/>
              </a:lnSpc>
              <a:spcAft>
                <a:spcPts val="0"/>
              </a:spcAft>
            </a:pPr>
            <a:r>
              <a:rPr lang="en-ZA" sz="2400" dirty="0"/>
              <a:t>The above will be refined after calculations are compared with methods in a recent publication on GW Index [</a:t>
            </a:r>
            <a:r>
              <a:rPr lang="en-ZA" sz="2400" dirty="0" err="1"/>
              <a:t>Nzama</a:t>
            </a:r>
            <a:r>
              <a:rPr lang="en-ZA" sz="2400" dirty="0"/>
              <a:t> et al 2021] i.e. context specific.</a:t>
            </a:r>
            <a:endParaRPr lang="en-ZA"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6383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map, atlas, diagram&#10;&#10;Description automatically generated">
            <a:extLst>
              <a:ext uri="{FF2B5EF4-FFF2-40B4-BE49-F238E27FC236}">
                <a16:creationId xmlns:a16="http://schemas.microsoft.com/office/drawing/2014/main" id="{D689068B-DA52-4D9A-9B9A-1C4CCE5F0506}"/>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13941" y="79730"/>
            <a:ext cx="8701080" cy="6161272"/>
          </a:xfrm>
          <a:prstGeom prst="rect">
            <a:avLst/>
          </a:prstGeom>
        </p:spPr>
      </p:pic>
      <p:sp>
        <p:nvSpPr>
          <p:cNvPr id="4" name="Rectangle 3">
            <a:extLst>
              <a:ext uri="{FF2B5EF4-FFF2-40B4-BE49-F238E27FC236}">
                <a16:creationId xmlns:a16="http://schemas.microsoft.com/office/drawing/2014/main" id="{BA9CF2FB-E11B-4941-9915-63A902463067}"/>
              </a:ext>
            </a:extLst>
          </p:cNvPr>
          <p:cNvSpPr/>
          <p:nvPr/>
        </p:nvSpPr>
        <p:spPr>
          <a:xfrm>
            <a:off x="0" y="6344861"/>
            <a:ext cx="9799467" cy="369332"/>
          </a:xfrm>
          <a:prstGeom prst="rect">
            <a:avLst/>
          </a:prstGeom>
        </p:spPr>
        <p:txBody>
          <a:bodyPr wrap="square">
            <a:spAutoFit/>
          </a:bodyPr>
          <a:lstStyle/>
          <a:p>
            <a:r>
              <a:rPr lang="en-ZA" b="1" kern="0" dirty="0">
                <a:latin typeface="Times New Roman" panose="02020603050405020304" pitchFamily="18" charset="0"/>
                <a:ea typeface="Calibri" panose="020F0502020204030204" pitchFamily="34" charset="0"/>
              </a:rPr>
              <a:t>GWQ index based on the background condition of the aquifer: Upper Berg </a:t>
            </a:r>
            <a:endParaRPr lang="en-ZA" dirty="0"/>
          </a:p>
        </p:txBody>
      </p:sp>
    </p:spTree>
    <p:extLst>
      <p:ext uri="{BB962C8B-B14F-4D97-AF65-F5344CB8AC3E}">
        <p14:creationId xmlns:p14="http://schemas.microsoft.com/office/powerpoint/2010/main" val="758966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45C214B-317E-4761-92FC-F427465AC1C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24288" y="0"/>
            <a:ext cx="8188498" cy="5948680"/>
          </a:xfrm>
          <a:prstGeom prst="rect">
            <a:avLst/>
          </a:prstGeom>
        </p:spPr>
      </p:pic>
      <p:sp>
        <p:nvSpPr>
          <p:cNvPr id="3" name="Rectangle 2">
            <a:extLst>
              <a:ext uri="{FF2B5EF4-FFF2-40B4-BE49-F238E27FC236}">
                <a16:creationId xmlns:a16="http://schemas.microsoft.com/office/drawing/2014/main" id="{7290FAFA-41E8-4E9A-AB26-05B27B2C1F34}"/>
              </a:ext>
            </a:extLst>
          </p:cNvPr>
          <p:cNvSpPr/>
          <p:nvPr/>
        </p:nvSpPr>
        <p:spPr>
          <a:xfrm>
            <a:off x="0" y="6344861"/>
            <a:ext cx="9799467" cy="369332"/>
          </a:xfrm>
          <a:prstGeom prst="rect">
            <a:avLst/>
          </a:prstGeom>
        </p:spPr>
        <p:txBody>
          <a:bodyPr wrap="square">
            <a:spAutoFit/>
          </a:bodyPr>
          <a:lstStyle/>
          <a:p>
            <a:r>
              <a:rPr lang="en-ZA" b="1" kern="0" dirty="0">
                <a:latin typeface="Times New Roman" panose="02020603050405020304" pitchFamily="18" charset="0"/>
                <a:ea typeface="Calibri" panose="020F0502020204030204" pitchFamily="34" charset="0"/>
              </a:rPr>
              <a:t>GWQ index based on the background condition of the aquifer: Upper Berg </a:t>
            </a:r>
            <a:endParaRPr lang="en-ZA" dirty="0"/>
          </a:p>
        </p:txBody>
      </p:sp>
    </p:spTree>
    <p:extLst>
      <p:ext uri="{BB962C8B-B14F-4D97-AF65-F5344CB8AC3E}">
        <p14:creationId xmlns:p14="http://schemas.microsoft.com/office/powerpoint/2010/main" val="9394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0637F-EE50-4238-9862-74CF21A40C52}"/>
              </a:ext>
            </a:extLst>
          </p:cNvPr>
          <p:cNvSpPr>
            <a:spLocks noGrp="1"/>
          </p:cNvSpPr>
          <p:nvPr>
            <p:ph type="ctrTitle"/>
          </p:nvPr>
        </p:nvSpPr>
        <p:spPr>
          <a:xfrm>
            <a:off x="556519" y="191963"/>
            <a:ext cx="8420100" cy="1087187"/>
          </a:xfrm>
          <a:solidFill>
            <a:srgbClr val="FFFF00"/>
          </a:solidFill>
        </p:spPr>
        <p:txBody>
          <a:bodyPr/>
          <a:lstStyle/>
          <a:p>
            <a:r>
              <a:rPr lang="en-US" b="1" dirty="0"/>
              <a:t>The focus of the workshop</a:t>
            </a:r>
            <a:endParaRPr lang="en-ZA" b="1" dirty="0"/>
          </a:p>
        </p:txBody>
      </p:sp>
      <p:sp>
        <p:nvSpPr>
          <p:cNvPr id="3" name="Subtitle 2">
            <a:extLst>
              <a:ext uri="{FF2B5EF4-FFF2-40B4-BE49-F238E27FC236}">
                <a16:creationId xmlns:a16="http://schemas.microsoft.com/office/drawing/2014/main" id="{F3C839DB-F721-4A56-883B-63A4B5B739E8}"/>
              </a:ext>
            </a:extLst>
          </p:cNvPr>
          <p:cNvSpPr>
            <a:spLocks noGrp="1"/>
          </p:cNvSpPr>
          <p:nvPr>
            <p:ph type="subTitle" idx="1"/>
          </p:nvPr>
        </p:nvSpPr>
        <p:spPr>
          <a:xfrm>
            <a:off x="150920" y="1825621"/>
            <a:ext cx="9641150" cy="1499560"/>
          </a:xfrm>
        </p:spPr>
        <p:txBody>
          <a:bodyPr>
            <a:noAutofit/>
          </a:bodyPr>
          <a:lstStyle/>
          <a:p>
            <a:pPr algn="l"/>
            <a:r>
              <a:rPr lang="en-ZA"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 project focuses only on the aspects that have been identified as needing improvements. Thus, we are not updating the entire GRDM Manual as you know it</a:t>
            </a:r>
            <a:endParaRPr lang="en-ZA" dirty="0"/>
          </a:p>
        </p:txBody>
      </p:sp>
      <p:sp>
        <p:nvSpPr>
          <p:cNvPr id="4" name="Rectangle 3">
            <a:extLst>
              <a:ext uri="{FF2B5EF4-FFF2-40B4-BE49-F238E27FC236}">
                <a16:creationId xmlns:a16="http://schemas.microsoft.com/office/drawing/2014/main" id="{BF521041-E052-4BC3-AB2A-DCE181C76AB9}"/>
              </a:ext>
            </a:extLst>
          </p:cNvPr>
          <p:cNvSpPr/>
          <p:nvPr/>
        </p:nvSpPr>
        <p:spPr>
          <a:xfrm>
            <a:off x="1" y="4071747"/>
            <a:ext cx="9905999" cy="2400657"/>
          </a:xfrm>
          <a:prstGeom prst="rect">
            <a:avLst/>
          </a:prstGeom>
          <a:solidFill>
            <a:srgbClr val="FFC000"/>
          </a:solidFill>
        </p:spPr>
        <p:txBody>
          <a:bodyPr wrap="square">
            <a:spAutoFit/>
          </a:bodyPr>
          <a:lstStyle/>
          <a:p>
            <a:r>
              <a:rPr lang="en-ZA" sz="30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 identified key focus areas that required improvement were grouped into six (6) key focus areas which are 1) key parameters, 2) water resource classification, 3) Reserve determination, 4) determination of RQOs, 5) the GRDM software, and 6) GRDM implementation</a:t>
            </a:r>
            <a:endParaRPr lang="en-ZA" sz="3000" dirty="0"/>
          </a:p>
        </p:txBody>
      </p:sp>
    </p:spTree>
    <p:extLst>
      <p:ext uri="{BB962C8B-B14F-4D97-AF65-F5344CB8AC3E}">
        <p14:creationId xmlns:p14="http://schemas.microsoft.com/office/powerpoint/2010/main" val="42444082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map, diagram, atlas&#10;&#10;Description automatically generated">
            <a:extLst>
              <a:ext uri="{FF2B5EF4-FFF2-40B4-BE49-F238E27FC236}">
                <a16:creationId xmlns:a16="http://schemas.microsoft.com/office/drawing/2014/main" id="{22DE5E9E-2E6C-4190-8F37-79FFD44C141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654" y="79899"/>
            <a:ext cx="8291743" cy="6187736"/>
          </a:xfrm>
          <a:prstGeom prst="rect">
            <a:avLst/>
          </a:prstGeom>
        </p:spPr>
      </p:pic>
      <p:sp>
        <p:nvSpPr>
          <p:cNvPr id="3" name="Rectangle 2">
            <a:extLst>
              <a:ext uri="{FF2B5EF4-FFF2-40B4-BE49-F238E27FC236}">
                <a16:creationId xmlns:a16="http://schemas.microsoft.com/office/drawing/2014/main" id="{8E9F9E07-BF01-4658-8E83-16729EAE4656}"/>
              </a:ext>
            </a:extLst>
          </p:cNvPr>
          <p:cNvSpPr/>
          <p:nvPr/>
        </p:nvSpPr>
        <p:spPr>
          <a:xfrm>
            <a:off x="0" y="6344861"/>
            <a:ext cx="9799467" cy="369332"/>
          </a:xfrm>
          <a:prstGeom prst="rect">
            <a:avLst/>
          </a:prstGeom>
        </p:spPr>
        <p:txBody>
          <a:bodyPr wrap="square">
            <a:spAutoFit/>
          </a:bodyPr>
          <a:lstStyle/>
          <a:p>
            <a:r>
              <a:rPr lang="en-ZA" b="1" kern="0" dirty="0">
                <a:latin typeface="Times New Roman" panose="02020603050405020304" pitchFamily="18" charset="0"/>
                <a:ea typeface="Calibri" panose="020F0502020204030204" pitchFamily="34" charset="0"/>
              </a:rPr>
              <a:t>GWQ index based on background condition of unconfined aquifer system: </a:t>
            </a:r>
            <a:r>
              <a:rPr lang="en-ZA" b="1" kern="0" dirty="0" err="1">
                <a:latin typeface="Times New Roman" panose="02020603050405020304" pitchFamily="18" charset="0"/>
                <a:ea typeface="Calibri" panose="020F0502020204030204" pitchFamily="34" charset="0"/>
              </a:rPr>
              <a:t>Heuningnes</a:t>
            </a:r>
            <a:endParaRPr lang="en-ZA" dirty="0"/>
          </a:p>
        </p:txBody>
      </p:sp>
    </p:spTree>
    <p:extLst>
      <p:ext uri="{BB962C8B-B14F-4D97-AF65-F5344CB8AC3E}">
        <p14:creationId xmlns:p14="http://schemas.microsoft.com/office/powerpoint/2010/main" val="22720007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map, diagram&#10;&#10;Description automatically generated">
            <a:extLst>
              <a:ext uri="{FF2B5EF4-FFF2-40B4-BE49-F238E27FC236}">
                <a16:creationId xmlns:a16="http://schemas.microsoft.com/office/drawing/2014/main" id="{BBE49230-6324-4D07-ABCA-2E40AB6EC2D1}"/>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48576" y="213065"/>
            <a:ext cx="8049922" cy="5725138"/>
          </a:xfrm>
          <a:prstGeom prst="rect">
            <a:avLst/>
          </a:prstGeom>
        </p:spPr>
      </p:pic>
      <p:sp>
        <p:nvSpPr>
          <p:cNvPr id="3" name="Rectangle 2">
            <a:extLst>
              <a:ext uri="{FF2B5EF4-FFF2-40B4-BE49-F238E27FC236}">
                <a16:creationId xmlns:a16="http://schemas.microsoft.com/office/drawing/2014/main" id="{605C9574-D717-43EE-8CC2-8E6F91EA168C}"/>
              </a:ext>
            </a:extLst>
          </p:cNvPr>
          <p:cNvSpPr/>
          <p:nvPr/>
        </p:nvSpPr>
        <p:spPr>
          <a:xfrm>
            <a:off x="248576" y="5997738"/>
            <a:ext cx="9081856" cy="463397"/>
          </a:xfrm>
          <a:prstGeom prst="rect">
            <a:avLst/>
          </a:prstGeom>
        </p:spPr>
        <p:txBody>
          <a:bodyPr wrap="square">
            <a:spAutoFit/>
          </a:bodyPr>
          <a:lstStyle/>
          <a:p>
            <a:pPr algn="just">
              <a:lnSpc>
                <a:spcPct val="150000"/>
              </a:lnSpc>
              <a:spcAft>
                <a:spcPts val="800"/>
              </a:spcAft>
            </a:pPr>
            <a:r>
              <a:rPr lang="en-ZA" b="1" dirty="0">
                <a:latin typeface="Times New Roman" panose="02020603050405020304" pitchFamily="18" charset="0"/>
                <a:ea typeface="Calibri" panose="020F0502020204030204" pitchFamily="34" charset="0"/>
                <a:cs typeface="Times New Roman" panose="02020603050405020304" pitchFamily="18" charset="0"/>
              </a:rPr>
              <a:t>GWQ index based on the water quality standards for drinking water </a:t>
            </a:r>
            <a:r>
              <a:rPr lang="en-ZA" b="1" dirty="0" err="1">
                <a:latin typeface="Times New Roman" panose="02020603050405020304" pitchFamily="18" charset="0"/>
                <a:ea typeface="Calibri" panose="020F0502020204030204" pitchFamily="34" charset="0"/>
                <a:cs typeface="Times New Roman" panose="02020603050405020304" pitchFamily="18" charset="0"/>
              </a:rPr>
              <a:t>Heuningnes</a:t>
            </a:r>
            <a:r>
              <a:rPr lang="en-ZA" b="1" dirty="0">
                <a:latin typeface="Times New Roman" panose="02020603050405020304" pitchFamily="18" charset="0"/>
                <a:ea typeface="Calibri" panose="020F0502020204030204" pitchFamily="34" charset="0"/>
                <a:cs typeface="Times New Roman" panose="02020603050405020304" pitchFamily="18" charset="0"/>
              </a:rPr>
              <a:t> [Salinity]</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627878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D35B49-880E-4FB2-AAC4-030CF544F9A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0" y="0"/>
            <a:ext cx="8334057" cy="5964555"/>
          </a:xfrm>
          <a:prstGeom prst="rect">
            <a:avLst/>
          </a:prstGeom>
        </p:spPr>
      </p:pic>
      <p:sp>
        <p:nvSpPr>
          <p:cNvPr id="3" name="Rectangle 2">
            <a:extLst>
              <a:ext uri="{FF2B5EF4-FFF2-40B4-BE49-F238E27FC236}">
                <a16:creationId xmlns:a16="http://schemas.microsoft.com/office/drawing/2014/main" id="{DD980F6A-8F38-4C1E-BF99-FD88CD1FB6B2}"/>
              </a:ext>
            </a:extLst>
          </p:cNvPr>
          <p:cNvSpPr/>
          <p:nvPr/>
        </p:nvSpPr>
        <p:spPr>
          <a:xfrm>
            <a:off x="88777" y="6066542"/>
            <a:ext cx="9507984" cy="463397"/>
          </a:xfrm>
          <a:prstGeom prst="rect">
            <a:avLst/>
          </a:prstGeom>
        </p:spPr>
        <p:txBody>
          <a:bodyPr wrap="square">
            <a:spAutoFit/>
          </a:bodyPr>
          <a:lstStyle/>
          <a:p>
            <a:pPr algn="just">
              <a:lnSpc>
                <a:spcPct val="150000"/>
              </a:lnSpc>
              <a:spcAft>
                <a:spcPts val="800"/>
              </a:spcAft>
            </a:pPr>
            <a:r>
              <a:rPr lang="en-ZA" b="1" dirty="0">
                <a:latin typeface="Times New Roman" panose="02020603050405020304" pitchFamily="18" charset="0"/>
                <a:ea typeface="Calibri" panose="020F0502020204030204" pitchFamily="34" charset="0"/>
                <a:cs typeface="Times New Roman" panose="02020603050405020304" pitchFamily="18" charset="0"/>
              </a:rPr>
              <a:t>GWQ index based on the background condition of the confined aquifer system, </a:t>
            </a:r>
            <a:r>
              <a:rPr lang="en-ZA" b="1" dirty="0" err="1">
                <a:latin typeface="Times New Roman" panose="02020603050405020304" pitchFamily="18" charset="0"/>
                <a:ea typeface="Calibri" panose="020F0502020204030204" pitchFamily="34" charset="0"/>
                <a:cs typeface="Times New Roman" panose="02020603050405020304" pitchFamily="18" charset="0"/>
              </a:rPr>
              <a:t>Heuningnes</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67095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46D8C4-A5C6-4FBE-BAA6-656D897EF1ED}"/>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9899" y="168677"/>
            <a:ext cx="8975324" cy="6010182"/>
          </a:xfrm>
          <a:prstGeom prst="rect">
            <a:avLst/>
          </a:prstGeom>
        </p:spPr>
      </p:pic>
      <p:sp>
        <p:nvSpPr>
          <p:cNvPr id="3" name="Rectangle 2">
            <a:extLst>
              <a:ext uri="{FF2B5EF4-FFF2-40B4-BE49-F238E27FC236}">
                <a16:creationId xmlns:a16="http://schemas.microsoft.com/office/drawing/2014/main" id="{3733C6D5-9576-4228-8E3F-AD68B0ED4309}"/>
              </a:ext>
            </a:extLst>
          </p:cNvPr>
          <p:cNvSpPr/>
          <p:nvPr/>
        </p:nvSpPr>
        <p:spPr>
          <a:xfrm>
            <a:off x="88777" y="6066542"/>
            <a:ext cx="9507984" cy="463397"/>
          </a:xfrm>
          <a:prstGeom prst="rect">
            <a:avLst/>
          </a:prstGeom>
        </p:spPr>
        <p:txBody>
          <a:bodyPr wrap="square">
            <a:spAutoFit/>
          </a:bodyPr>
          <a:lstStyle/>
          <a:p>
            <a:pPr algn="just">
              <a:lnSpc>
                <a:spcPct val="150000"/>
              </a:lnSpc>
              <a:spcAft>
                <a:spcPts val="800"/>
              </a:spcAft>
            </a:pPr>
            <a:r>
              <a:rPr lang="en-ZA" b="1" dirty="0">
                <a:latin typeface="Times New Roman" panose="02020603050405020304" pitchFamily="18" charset="0"/>
                <a:ea typeface="Calibri" panose="020F0502020204030204" pitchFamily="34" charset="0"/>
                <a:cs typeface="Times New Roman" panose="02020603050405020304" pitchFamily="18" charset="0"/>
              </a:rPr>
              <a:t>GWQ index based on the background condition of the confined aquifer system, </a:t>
            </a:r>
            <a:r>
              <a:rPr lang="en-ZA" b="1" dirty="0" err="1">
                <a:latin typeface="Times New Roman" panose="02020603050405020304" pitchFamily="18" charset="0"/>
                <a:ea typeface="Calibri" panose="020F0502020204030204" pitchFamily="34" charset="0"/>
                <a:cs typeface="Times New Roman" panose="02020603050405020304" pitchFamily="18" charset="0"/>
              </a:rPr>
              <a:t>Heuningnes</a:t>
            </a:r>
            <a:endParaRPr lang="en-ZA"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679967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E5606-29CE-4E5D-BBC3-77341ED7F16F}"/>
              </a:ext>
            </a:extLst>
          </p:cNvPr>
          <p:cNvSpPr>
            <a:spLocks noGrp="1"/>
          </p:cNvSpPr>
          <p:nvPr>
            <p:ph type="ctrTitle"/>
          </p:nvPr>
        </p:nvSpPr>
        <p:spPr>
          <a:xfrm>
            <a:off x="124288" y="660401"/>
            <a:ext cx="9781712" cy="946457"/>
          </a:xfrm>
          <a:solidFill>
            <a:srgbClr val="FFFF00"/>
          </a:solidFill>
        </p:spPr>
        <p:txBody>
          <a:bodyPr/>
          <a:lstStyle/>
          <a:p>
            <a:r>
              <a:rPr lang="en-US" b="1" dirty="0"/>
              <a:t>Practical session</a:t>
            </a:r>
            <a:endParaRPr lang="en-ZA" b="1" dirty="0"/>
          </a:p>
        </p:txBody>
      </p:sp>
      <p:sp>
        <p:nvSpPr>
          <p:cNvPr id="3" name="Subtitle 2">
            <a:extLst>
              <a:ext uri="{FF2B5EF4-FFF2-40B4-BE49-F238E27FC236}">
                <a16:creationId xmlns:a16="http://schemas.microsoft.com/office/drawing/2014/main" id="{EB44174C-EDE7-48AD-89C0-212845324EE4}"/>
              </a:ext>
            </a:extLst>
          </p:cNvPr>
          <p:cNvSpPr>
            <a:spLocks noGrp="1"/>
          </p:cNvSpPr>
          <p:nvPr>
            <p:ph type="subTitle" idx="1"/>
          </p:nvPr>
        </p:nvSpPr>
        <p:spPr>
          <a:xfrm>
            <a:off x="62144" y="4019365"/>
            <a:ext cx="9781712" cy="1227338"/>
          </a:xfrm>
          <a:solidFill>
            <a:srgbClr val="FFFF00"/>
          </a:solidFill>
        </p:spPr>
        <p:txBody>
          <a:bodyPr>
            <a:normAutofit fontScale="92500" lnSpcReduction="20000"/>
          </a:bodyPr>
          <a:lstStyle/>
          <a:p>
            <a:pPr algn="l"/>
            <a:r>
              <a:rPr lang="en-US" dirty="0">
                <a:solidFill>
                  <a:schemeClr val="tx1"/>
                </a:solidFill>
              </a:rPr>
              <a:t>During a practical session, our team will showcase the processes that were followed for calculating GWQ Index and the number of parameters that were considered</a:t>
            </a:r>
            <a:endParaRPr lang="en-ZA" dirty="0">
              <a:solidFill>
                <a:schemeClr val="tx1"/>
              </a:solidFill>
            </a:endParaRPr>
          </a:p>
        </p:txBody>
      </p:sp>
    </p:spTree>
    <p:extLst>
      <p:ext uri="{BB962C8B-B14F-4D97-AF65-F5344CB8AC3E}">
        <p14:creationId xmlns:p14="http://schemas.microsoft.com/office/powerpoint/2010/main" val="958544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0" y="603636"/>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70901" y="1840622"/>
            <a:ext cx="9586283" cy="1754326"/>
          </a:xfrm>
          <a:prstGeom prst="rect">
            <a:avLst/>
          </a:prstGeom>
        </p:spPr>
        <p:txBody>
          <a:bodyPr wrap="square">
            <a:spAutoFit/>
          </a:bodyPr>
          <a:lstStyle/>
          <a:p>
            <a:r>
              <a:rPr lang="en-US" sz="3600" b="1" dirty="0">
                <a:solidFill>
                  <a:srgbClr val="FFFF00"/>
                </a:solidFill>
              </a:rPr>
              <a:t>GRDM Classification: Aquifer Delineation: Practical session: 13:30-14:15 [45 Minutes]: </a:t>
            </a:r>
          </a:p>
          <a:p>
            <a:r>
              <a:rPr lang="en-US" sz="3600" b="1" dirty="0">
                <a:solidFill>
                  <a:schemeClr val="bg1"/>
                </a:solidFill>
              </a:rPr>
              <a:t>Data sources data type and process[Step-by-step]</a:t>
            </a:r>
          </a:p>
        </p:txBody>
      </p:sp>
    </p:spTree>
    <p:extLst>
      <p:ext uri="{BB962C8B-B14F-4D97-AF65-F5344CB8AC3E}">
        <p14:creationId xmlns:p14="http://schemas.microsoft.com/office/powerpoint/2010/main" val="34571476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8A30B-BA83-4A1A-9D80-DCA17654FFD6}"/>
              </a:ext>
            </a:extLst>
          </p:cNvPr>
          <p:cNvSpPr>
            <a:spLocks noGrp="1"/>
          </p:cNvSpPr>
          <p:nvPr>
            <p:ph type="ctrTitle"/>
          </p:nvPr>
        </p:nvSpPr>
        <p:spPr>
          <a:xfrm>
            <a:off x="88777" y="722330"/>
            <a:ext cx="9703293" cy="1470025"/>
          </a:xfrm>
          <a:solidFill>
            <a:srgbClr val="FFFF00"/>
          </a:solidFill>
        </p:spPr>
        <p:txBody>
          <a:bodyPr/>
          <a:lstStyle/>
          <a:p>
            <a:r>
              <a:rPr lang="en-US" dirty="0"/>
              <a:t>Demonstration of data sources, data type, step-by-step</a:t>
            </a:r>
            <a:endParaRPr lang="en-ZA" dirty="0"/>
          </a:p>
        </p:txBody>
      </p:sp>
      <p:sp>
        <p:nvSpPr>
          <p:cNvPr id="4" name="Title 1">
            <a:extLst>
              <a:ext uri="{FF2B5EF4-FFF2-40B4-BE49-F238E27FC236}">
                <a16:creationId xmlns:a16="http://schemas.microsoft.com/office/drawing/2014/main" id="{5F15DFD0-4FD7-4355-B3DC-DB230702E71D}"/>
              </a:ext>
            </a:extLst>
          </p:cNvPr>
          <p:cNvSpPr txBox="1">
            <a:spLocks/>
          </p:cNvSpPr>
          <p:nvPr/>
        </p:nvSpPr>
        <p:spPr>
          <a:xfrm>
            <a:off x="88778" y="5387975"/>
            <a:ext cx="9817222" cy="1470025"/>
          </a:xfrm>
          <a:prstGeom prst="rect">
            <a:avLst/>
          </a:prstGeom>
          <a:solidFill>
            <a:srgbClr val="FFFF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Discussion for input on the aquifer delineation [Feasibility, implication and application]</a:t>
            </a:r>
            <a:endParaRPr lang="en-ZA" sz="3600" dirty="0"/>
          </a:p>
        </p:txBody>
      </p:sp>
    </p:spTree>
    <p:extLst>
      <p:ext uri="{BB962C8B-B14F-4D97-AF65-F5344CB8AC3E}">
        <p14:creationId xmlns:p14="http://schemas.microsoft.com/office/powerpoint/2010/main" val="1035622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124408" y="1222129"/>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195309" y="2647950"/>
            <a:ext cx="9586283" cy="1754326"/>
          </a:xfrm>
          <a:prstGeom prst="rect">
            <a:avLst/>
          </a:prstGeom>
        </p:spPr>
        <p:txBody>
          <a:bodyPr wrap="square">
            <a:spAutoFit/>
          </a:bodyPr>
          <a:lstStyle/>
          <a:p>
            <a:r>
              <a:rPr lang="en-US" sz="3600" b="1" dirty="0">
                <a:solidFill>
                  <a:srgbClr val="FFFF00"/>
                </a:solidFill>
              </a:rPr>
              <a:t>GRDM Reserve: Determining Quantity of Reserve: Practical session: 14:15-15:00 [45 Minutes]: </a:t>
            </a:r>
            <a:r>
              <a:rPr lang="en-US" sz="3600" b="1" dirty="0">
                <a:solidFill>
                  <a:schemeClr val="bg1"/>
                </a:solidFill>
              </a:rPr>
              <a:t>The New Template</a:t>
            </a:r>
          </a:p>
        </p:txBody>
      </p:sp>
    </p:spTree>
    <p:extLst>
      <p:ext uri="{BB962C8B-B14F-4D97-AF65-F5344CB8AC3E}">
        <p14:creationId xmlns:p14="http://schemas.microsoft.com/office/powerpoint/2010/main" val="1926063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44FB1E2-B669-4EA1-8381-FE8CA16AEF1E}"/>
              </a:ext>
            </a:extLst>
          </p:cNvPr>
          <p:cNvPicPr>
            <a:picLocks noChangeAspect="1"/>
          </p:cNvPicPr>
          <p:nvPr/>
        </p:nvPicPr>
        <p:blipFill>
          <a:blip r:embed="rId2"/>
          <a:stretch>
            <a:fillRect/>
          </a:stretch>
        </p:blipFill>
        <p:spPr>
          <a:xfrm>
            <a:off x="195309" y="0"/>
            <a:ext cx="9481351" cy="6858000"/>
          </a:xfrm>
          <a:prstGeom prst="rect">
            <a:avLst/>
          </a:prstGeom>
        </p:spPr>
      </p:pic>
      <p:sp>
        <p:nvSpPr>
          <p:cNvPr id="3" name="Rectangle 2">
            <a:extLst>
              <a:ext uri="{FF2B5EF4-FFF2-40B4-BE49-F238E27FC236}">
                <a16:creationId xmlns:a16="http://schemas.microsoft.com/office/drawing/2014/main" id="{9871979B-429B-40B2-BFFE-30DA69B6B94F}"/>
              </a:ext>
            </a:extLst>
          </p:cNvPr>
          <p:cNvSpPr/>
          <p:nvPr/>
        </p:nvSpPr>
        <p:spPr>
          <a:xfrm>
            <a:off x="3514077" y="131593"/>
            <a:ext cx="6391923" cy="430887"/>
          </a:xfrm>
          <a:prstGeom prst="rect">
            <a:avLst/>
          </a:prstGeom>
          <a:solidFill>
            <a:srgbClr val="FFFF00"/>
          </a:solidFill>
        </p:spPr>
        <p:txBody>
          <a:bodyPr wrap="square">
            <a:spAutoFit/>
          </a:bodyPr>
          <a:lstStyle/>
          <a:p>
            <a:r>
              <a:rPr lang="en-US" sz="2200" b="1" dirty="0"/>
              <a:t>Old Template for Quantification of Reserve: Quantity</a:t>
            </a:r>
            <a:endParaRPr lang="en-ZA" sz="2200" dirty="0"/>
          </a:p>
        </p:txBody>
      </p:sp>
    </p:spTree>
    <p:extLst>
      <p:ext uri="{BB962C8B-B14F-4D97-AF65-F5344CB8AC3E}">
        <p14:creationId xmlns:p14="http://schemas.microsoft.com/office/powerpoint/2010/main" val="42400982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0AC68A-7E2C-4D87-AF2E-44185622D052}"/>
              </a:ext>
            </a:extLst>
          </p:cNvPr>
          <p:cNvPicPr>
            <a:picLocks noChangeAspect="1"/>
          </p:cNvPicPr>
          <p:nvPr/>
        </p:nvPicPr>
        <p:blipFill>
          <a:blip r:embed="rId2"/>
          <a:stretch>
            <a:fillRect/>
          </a:stretch>
        </p:blipFill>
        <p:spPr>
          <a:xfrm>
            <a:off x="514904" y="742387"/>
            <a:ext cx="9090735" cy="5373226"/>
          </a:xfrm>
          <a:prstGeom prst="rect">
            <a:avLst/>
          </a:prstGeom>
        </p:spPr>
      </p:pic>
    </p:spTree>
    <p:extLst>
      <p:ext uri="{BB962C8B-B14F-4D97-AF65-F5344CB8AC3E}">
        <p14:creationId xmlns:p14="http://schemas.microsoft.com/office/powerpoint/2010/main" val="496648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248816" y="1958976"/>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2716198" y="3436528"/>
            <a:ext cx="5655446" cy="1200329"/>
          </a:xfrm>
          <a:prstGeom prst="rect">
            <a:avLst/>
          </a:prstGeom>
        </p:spPr>
        <p:txBody>
          <a:bodyPr wrap="square">
            <a:spAutoFit/>
          </a:bodyPr>
          <a:lstStyle/>
          <a:p>
            <a:r>
              <a:rPr lang="en-US" sz="3600" b="1" dirty="0">
                <a:solidFill>
                  <a:srgbClr val="FFFF00"/>
                </a:solidFill>
              </a:rPr>
              <a:t>Variables for GRDM Studies: 09:30-10:15] 45 Minutes </a:t>
            </a:r>
            <a:endParaRPr lang="en-ZA" sz="3600" b="1" dirty="0"/>
          </a:p>
        </p:txBody>
      </p:sp>
    </p:spTree>
    <p:extLst>
      <p:ext uri="{BB962C8B-B14F-4D97-AF65-F5344CB8AC3E}">
        <p14:creationId xmlns:p14="http://schemas.microsoft.com/office/powerpoint/2010/main" val="4298764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0314EB3-8F02-4540-8496-2476955ED369}"/>
              </a:ext>
            </a:extLst>
          </p:cNvPr>
          <p:cNvGraphicFramePr>
            <a:graphicFrameLocks noGrp="1"/>
          </p:cNvGraphicFramePr>
          <p:nvPr>
            <p:extLst>
              <p:ext uri="{D42A27DB-BD31-4B8C-83A1-F6EECF244321}">
                <p14:modId xmlns:p14="http://schemas.microsoft.com/office/powerpoint/2010/main" val="4028261231"/>
              </p:ext>
            </p:extLst>
          </p:nvPr>
        </p:nvGraphicFramePr>
        <p:xfrm>
          <a:off x="373591" y="454563"/>
          <a:ext cx="8681636" cy="1201674"/>
        </p:xfrm>
        <a:graphic>
          <a:graphicData uri="http://schemas.openxmlformats.org/drawingml/2006/table">
            <a:tbl>
              <a:tblPr firstRow="1" firstCol="1" bandRow="1">
                <a:tableStyleId>{5C22544A-7EE6-4342-B048-85BDC9FD1C3A}</a:tableStyleId>
              </a:tblPr>
              <a:tblGrid>
                <a:gridCol w="481210">
                  <a:extLst>
                    <a:ext uri="{9D8B030D-6E8A-4147-A177-3AD203B41FA5}">
                      <a16:colId xmlns:a16="http://schemas.microsoft.com/office/drawing/2014/main" val="2258884082"/>
                    </a:ext>
                  </a:extLst>
                </a:gridCol>
                <a:gridCol w="614518">
                  <a:extLst>
                    <a:ext uri="{9D8B030D-6E8A-4147-A177-3AD203B41FA5}">
                      <a16:colId xmlns:a16="http://schemas.microsoft.com/office/drawing/2014/main" val="3596658892"/>
                    </a:ext>
                  </a:extLst>
                </a:gridCol>
                <a:gridCol w="483769">
                  <a:extLst>
                    <a:ext uri="{9D8B030D-6E8A-4147-A177-3AD203B41FA5}">
                      <a16:colId xmlns:a16="http://schemas.microsoft.com/office/drawing/2014/main" val="2844287218"/>
                    </a:ext>
                  </a:extLst>
                </a:gridCol>
                <a:gridCol w="508249">
                  <a:extLst>
                    <a:ext uri="{9D8B030D-6E8A-4147-A177-3AD203B41FA5}">
                      <a16:colId xmlns:a16="http://schemas.microsoft.com/office/drawing/2014/main" val="1931995043"/>
                    </a:ext>
                  </a:extLst>
                </a:gridCol>
                <a:gridCol w="512683">
                  <a:extLst>
                    <a:ext uri="{9D8B030D-6E8A-4147-A177-3AD203B41FA5}">
                      <a16:colId xmlns:a16="http://schemas.microsoft.com/office/drawing/2014/main" val="2967503494"/>
                    </a:ext>
                  </a:extLst>
                </a:gridCol>
                <a:gridCol w="514905">
                  <a:extLst>
                    <a:ext uri="{9D8B030D-6E8A-4147-A177-3AD203B41FA5}">
                      <a16:colId xmlns:a16="http://schemas.microsoft.com/office/drawing/2014/main" val="3683819850"/>
                    </a:ext>
                  </a:extLst>
                </a:gridCol>
                <a:gridCol w="550415">
                  <a:extLst>
                    <a:ext uri="{9D8B030D-6E8A-4147-A177-3AD203B41FA5}">
                      <a16:colId xmlns:a16="http://schemas.microsoft.com/office/drawing/2014/main" val="1772467603"/>
                    </a:ext>
                  </a:extLst>
                </a:gridCol>
                <a:gridCol w="443884">
                  <a:extLst>
                    <a:ext uri="{9D8B030D-6E8A-4147-A177-3AD203B41FA5}">
                      <a16:colId xmlns:a16="http://schemas.microsoft.com/office/drawing/2014/main" val="3500575971"/>
                    </a:ext>
                  </a:extLst>
                </a:gridCol>
                <a:gridCol w="621437">
                  <a:extLst>
                    <a:ext uri="{9D8B030D-6E8A-4147-A177-3AD203B41FA5}">
                      <a16:colId xmlns:a16="http://schemas.microsoft.com/office/drawing/2014/main" val="3264572552"/>
                    </a:ext>
                  </a:extLst>
                </a:gridCol>
                <a:gridCol w="532660">
                  <a:extLst>
                    <a:ext uri="{9D8B030D-6E8A-4147-A177-3AD203B41FA5}">
                      <a16:colId xmlns:a16="http://schemas.microsoft.com/office/drawing/2014/main" val="2004632893"/>
                    </a:ext>
                  </a:extLst>
                </a:gridCol>
                <a:gridCol w="470516">
                  <a:extLst>
                    <a:ext uri="{9D8B030D-6E8A-4147-A177-3AD203B41FA5}">
                      <a16:colId xmlns:a16="http://schemas.microsoft.com/office/drawing/2014/main" val="1824540531"/>
                    </a:ext>
                  </a:extLst>
                </a:gridCol>
                <a:gridCol w="514905">
                  <a:extLst>
                    <a:ext uri="{9D8B030D-6E8A-4147-A177-3AD203B41FA5}">
                      <a16:colId xmlns:a16="http://schemas.microsoft.com/office/drawing/2014/main" val="2440575688"/>
                    </a:ext>
                  </a:extLst>
                </a:gridCol>
                <a:gridCol w="727969">
                  <a:extLst>
                    <a:ext uri="{9D8B030D-6E8A-4147-A177-3AD203B41FA5}">
                      <a16:colId xmlns:a16="http://schemas.microsoft.com/office/drawing/2014/main" val="4278573043"/>
                    </a:ext>
                  </a:extLst>
                </a:gridCol>
                <a:gridCol w="630315">
                  <a:extLst>
                    <a:ext uri="{9D8B030D-6E8A-4147-A177-3AD203B41FA5}">
                      <a16:colId xmlns:a16="http://schemas.microsoft.com/office/drawing/2014/main" val="747738209"/>
                    </a:ext>
                  </a:extLst>
                </a:gridCol>
                <a:gridCol w="479394">
                  <a:extLst>
                    <a:ext uri="{9D8B030D-6E8A-4147-A177-3AD203B41FA5}">
                      <a16:colId xmlns:a16="http://schemas.microsoft.com/office/drawing/2014/main" val="3810373425"/>
                    </a:ext>
                  </a:extLst>
                </a:gridCol>
                <a:gridCol w="594807">
                  <a:extLst>
                    <a:ext uri="{9D8B030D-6E8A-4147-A177-3AD203B41FA5}">
                      <a16:colId xmlns:a16="http://schemas.microsoft.com/office/drawing/2014/main" val="4072866656"/>
                    </a:ext>
                  </a:extLst>
                </a:gridCol>
              </a:tblGrid>
              <a:tr h="200025">
                <a:tc rowSpan="3">
                  <a:txBody>
                    <a:bodyPr/>
                    <a:lstStyle/>
                    <a:p>
                      <a:pPr algn="ctr">
                        <a:lnSpc>
                          <a:spcPct val="107000"/>
                        </a:lnSpc>
                        <a:spcAft>
                          <a:spcPts val="0"/>
                        </a:spcAft>
                      </a:pPr>
                      <a:r>
                        <a:rPr lang="en-ZA" sz="1000" kern="100" dirty="0">
                          <a:effectLst/>
                        </a:rPr>
                        <a:t>Catch</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000" kern="100" dirty="0">
                          <a:effectLst/>
                        </a:rPr>
                        <a:t>Delineated</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rowSpan="2" gridSpan="2">
                  <a:txBody>
                    <a:bodyPr/>
                    <a:lstStyle/>
                    <a:p>
                      <a:pPr algn="ctr">
                        <a:lnSpc>
                          <a:spcPct val="107000"/>
                        </a:lnSpc>
                        <a:spcAft>
                          <a:spcPts val="0"/>
                        </a:spcAft>
                      </a:pPr>
                      <a:r>
                        <a:rPr lang="en-ZA" sz="1000" kern="100">
                          <a:effectLst/>
                        </a:rPr>
                        <a:t>Area</a:t>
                      </a:r>
                      <a:r>
                        <a:rPr lang="en-ZA" sz="1000" kern="100" baseline="30000">
                          <a:effectLst/>
                        </a:rPr>
                        <a:t> </a:t>
                      </a:r>
                      <a:r>
                        <a:rPr lang="en-ZA" sz="1000" kern="100">
                          <a:effectLst/>
                        </a:rPr>
                        <a:t>(km</a:t>
                      </a:r>
                      <a:r>
                        <a:rPr lang="en-ZA" sz="1000" kern="100" baseline="30000">
                          <a:effectLst/>
                        </a:rPr>
                        <a:t>2</a:t>
                      </a:r>
                      <a:r>
                        <a:rPr lang="en-ZA" sz="1000" kern="100">
                          <a:effectLst/>
                        </a:rPr>
                        <a:t>)</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hMerge="1">
                  <a:txBody>
                    <a:bodyPr/>
                    <a:lstStyle/>
                    <a:p>
                      <a:endParaRPr lang="en-ZA"/>
                    </a:p>
                  </a:txBody>
                  <a:tcPr/>
                </a:tc>
                <a:tc gridSpan="2">
                  <a:txBody>
                    <a:bodyPr/>
                    <a:lstStyle/>
                    <a:p>
                      <a:pPr algn="ctr">
                        <a:lnSpc>
                          <a:spcPct val="107000"/>
                        </a:lnSpc>
                        <a:spcAft>
                          <a:spcPts val="0"/>
                        </a:spcAft>
                      </a:pPr>
                      <a:r>
                        <a:rPr lang="en-ZA" sz="1000" kern="100" dirty="0">
                          <a:effectLst/>
                        </a:rPr>
                        <a:t>Recharge</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rowSpan="2" gridSpan="2">
                  <a:txBody>
                    <a:bodyPr/>
                    <a:lstStyle/>
                    <a:p>
                      <a:pPr algn="ctr">
                        <a:lnSpc>
                          <a:spcPct val="107000"/>
                        </a:lnSpc>
                        <a:spcAft>
                          <a:spcPts val="0"/>
                        </a:spcAft>
                      </a:pPr>
                      <a:r>
                        <a:rPr lang="en-ZA" sz="1000" kern="100">
                          <a:effectLst/>
                        </a:rPr>
                        <a:t>Population</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hMerge="1">
                  <a:txBody>
                    <a:bodyPr/>
                    <a:lstStyle/>
                    <a:p>
                      <a:endParaRPr lang="en-ZA"/>
                    </a:p>
                  </a:txBody>
                  <a:tcPr/>
                </a:tc>
                <a:tc gridSpan="2">
                  <a:txBody>
                    <a:bodyPr/>
                    <a:lstStyle/>
                    <a:p>
                      <a:pPr algn="ctr">
                        <a:lnSpc>
                          <a:spcPct val="107000"/>
                        </a:lnSpc>
                        <a:spcAft>
                          <a:spcPts val="0"/>
                        </a:spcAft>
                      </a:pPr>
                      <a:r>
                        <a:rPr lang="en-ZA" sz="1000" kern="100" dirty="0">
                          <a:solidFill>
                            <a:schemeClr val="tx1"/>
                          </a:solidFill>
                          <a:effectLst/>
                        </a:rPr>
                        <a:t>Baseflow</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hMerge="1">
                  <a:txBody>
                    <a:bodyPr/>
                    <a:lstStyle/>
                    <a:p>
                      <a:endParaRPr lang="en-ZA"/>
                    </a:p>
                  </a:txBody>
                  <a:tcPr/>
                </a:tc>
                <a:tc rowSpan="2">
                  <a:txBody>
                    <a:bodyPr/>
                    <a:lstStyle/>
                    <a:p>
                      <a:pPr algn="ctr">
                        <a:lnSpc>
                          <a:spcPct val="107000"/>
                        </a:lnSpc>
                        <a:spcAft>
                          <a:spcPts val="0"/>
                        </a:spcAft>
                      </a:pPr>
                      <a:r>
                        <a:rPr lang="en-ZA" sz="1000" kern="100" dirty="0">
                          <a:solidFill>
                            <a:schemeClr val="tx1"/>
                          </a:solidFill>
                          <a:effectLst/>
                        </a:rPr>
                        <a:t>GWC_BF</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a:effectLst/>
                        </a:rPr>
                        <a:t>MLF_EWR</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000" kern="100">
                          <a:effectLst/>
                        </a:rPr>
                        <a:t>BHN Reserve </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a:txBody>
                    <a:bodyPr/>
                    <a:lstStyle/>
                    <a:p>
                      <a:pPr algn="just">
                        <a:lnSpc>
                          <a:spcPct val="107000"/>
                        </a:lnSpc>
                        <a:spcAft>
                          <a:spcPts val="0"/>
                        </a:spcAft>
                      </a:pPr>
                      <a:r>
                        <a:rPr lang="en-ZA" sz="1000" kern="100">
                          <a:effectLst/>
                        </a:rPr>
                        <a:t>TOTAL Reserve</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107385088"/>
                  </a:ext>
                </a:extLst>
              </a:tr>
              <a:tr h="182880">
                <a:tc vMerge="1">
                  <a:txBody>
                    <a:bodyPr/>
                    <a:lstStyle/>
                    <a:p>
                      <a:endParaRPr lang="en-ZA"/>
                    </a:p>
                  </a:txBody>
                  <a:tcPr/>
                </a:tc>
                <a:tc gridSpan="2">
                  <a:txBody>
                    <a:bodyPr/>
                    <a:lstStyle/>
                    <a:p>
                      <a:pPr algn="ctr">
                        <a:lnSpc>
                          <a:spcPct val="107000"/>
                        </a:lnSpc>
                        <a:spcAft>
                          <a:spcPts val="0"/>
                        </a:spcAft>
                      </a:pPr>
                      <a:r>
                        <a:rPr lang="en-ZA" sz="1000" kern="100" dirty="0">
                          <a:effectLst/>
                        </a:rPr>
                        <a:t>Aquifer</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gridSpan="2" vMerge="1">
                  <a:txBody>
                    <a:bodyPr/>
                    <a:lstStyle/>
                    <a:p>
                      <a:endParaRPr lang="en-ZA"/>
                    </a:p>
                  </a:txBody>
                  <a:tcPr/>
                </a:tc>
                <a:tc hMerge="1" vMerge="1">
                  <a:txBody>
                    <a:bodyPr/>
                    <a:lstStyle/>
                    <a:p>
                      <a:endParaRPr lang="en-ZA"/>
                    </a:p>
                  </a:txBody>
                  <a:tcPr/>
                </a:tc>
                <a:tc gridSpan="2">
                  <a:txBody>
                    <a:bodyPr/>
                    <a:lstStyle/>
                    <a:p>
                      <a:pPr algn="ctr">
                        <a:lnSpc>
                          <a:spcPct val="107000"/>
                        </a:lnSpc>
                        <a:spcAft>
                          <a:spcPts val="0"/>
                        </a:spcAft>
                      </a:pPr>
                      <a:r>
                        <a:rPr lang="en-ZA" sz="1000" kern="100" dirty="0">
                          <a:effectLst/>
                        </a:rPr>
                        <a:t>(Mm</a:t>
                      </a:r>
                      <a:r>
                        <a:rPr lang="en-ZA" sz="1000" kern="100" baseline="30000" dirty="0">
                          <a:effectLst/>
                        </a:rPr>
                        <a:t>3</a:t>
                      </a:r>
                      <a:r>
                        <a:rPr lang="en-ZA" sz="1000" kern="100" dirty="0">
                          <a:effectLst/>
                        </a:rPr>
                        <a:t>/a)</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gridSpan="2" vMerge="1">
                  <a:txBody>
                    <a:bodyPr/>
                    <a:lstStyle/>
                    <a:p>
                      <a:endParaRPr lang="en-ZA"/>
                    </a:p>
                  </a:txBody>
                  <a:tcPr/>
                </a:tc>
                <a:tc hMerge="1" vMerge="1">
                  <a:txBody>
                    <a:bodyPr/>
                    <a:lstStyle/>
                    <a:p>
                      <a:endParaRPr lang="en-ZA"/>
                    </a:p>
                  </a:txBody>
                  <a:tcPr/>
                </a:tc>
                <a:tc gridSpan="2">
                  <a:txBody>
                    <a:bodyPr/>
                    <a:lstStyle/>
                    <a:p>
                      <a:pPr algn="ctr">
                        <a:lnSpc>
                          <a:spcPct val="107000"/>
                        </a:lnSpc>
                        <a:spcAft>
                          <a:spcPts val="0"/>
                        </a:spcAft>
                      </a:pPr>
                      <a:r>
                        <a:rPr lang="en-ZA" sz="1000" kern="100" dirty="0">
                          <a:solidFill>
                            <a:schemeClr val="tx1"/>
                          </a:solidFill>
                          <a:effectLst/>
                        </a:rPr>
                        <a:t>(Mm</a:t>
                      </a:r>
                      <a:r>
                        <a:rPr lang="en-ZA" sz="1000" kern="100" baseline="30000" dirty="0">
                          <a:solidFill>
                            <a:schemeClr val="tx1"/>
                          </a:solidFill>
                          <a:effectLst/>
                        </a:rPr>
                        <a:t>3</a:t>
                      </a:r>
                      <a:r>
                        <a:rPr lang="en-ZA" sz="1000" kern="100" dirty="0">
                          <a:solidFill>
                            <a:schemeClr val="tx1"/>
                          </a:solidFill>
                          <a:effectLst/>
                        </a:rPr>
                        <a:t>/a)</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hMerge="1">
                  <a:txBody>
                    <a:bodyPr/>
                    <a:lstStyle/>
                    <a:p>
                      <a:endParaRPr lang="en-ZA"/>
                    </a:p>
                  </a:txBody>
                  <a:tcPr/>
                </a:tc>
                <a:tc vMerge="1">
                  <a:txBody>
                    <a:bodyPr/>
                    <a:lstStyle/>
                    <a:p>
                      <a:endParaRPr lang="en-ZA"/>
                    </a:p>
                  </a:txBody>
                  <a:tcPr/>
                </a:tc>
                <a:tc>
                  <a:txBody>
                    <a:bodyPr/>
                    <a:lstStyle/>
                    <a:p>
                      <a:pPr algn="ctr">
                        <a:lnSpc>
                          <a:spcPct val="107000"/>
                        </a:lnSpc>
                        <a:spcAft>
                          <a:spcPts val="0"/>
                        </a:spcAft>
                      </a:pPr>
                      <a:r>
                        <a:rPr lang="en-ZA" sz="1000" kern="100" dirty="0">
                          <a:effectLst/>
                        </a:rPr>
                        <a:t>(Mm</a:t>
                      </a:r>
                      <a:r>
                        <a:rPr lang="en-ZA" sz="1000" kern="100" baseline="30000" dirty="0">
                          <a:effectLst/>
                        </a:rPr>
                        <a:t>3</a:t>
                      </a:r>
                      <a:r>
                        <a:rPr lang="en-ZA" sz="1000" kern="100" dirty="0">
                          <a:effectLst/>
                        </a:rPr>
                        <a:t>/a)</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000" kern="100" dirty="0">
                          <a:effectLst/>
                        </a:rPr>
                        <a:t>(Mm</a:t>
                      </a:r>
                      <a:r>
                        <a:rPr lang="en-ZA" sz="1000" kern="100" baseline="30000" dirty="0">
                          <a:effectLst/>
                        </a:rPr>
                        <a:t>3</a:t>
                      </a:r>
                      <a:r>
                        <a:rPr lang="en-ZA" sz="1000" kern="100" dirty="0">
                          <a:effectLst/>
                        </a:rPr>
                        <a:t>/a)</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a:txBody>
                    <a:bodyPr/>
                    <a:lstStyle/>
                    <a:p>
                      <a:pPr algn="just">
                        <a:lnSpc>
                          <a:spcPct val="107000"/>
                        </a:lnSpc>
                        <a:spcAft>
                          <a:spcPts val="0"/>
                        </a:spcAft>
                      </a:pPr>
                      <a:r>
                        <a:rPr lang="en-ZA" sz="1000" kern="100" dirty="0">
                          <a:effectLst/>
                        </a:rPr>
                        <a:t> </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442675773"/>
                  </a:ext>
                </a:extLst>
              </a:tr>
              <a:tr h="182880">
                <a:tc vMerge="1">
                  <a:txBody>
                    <a:bodyPr/>
                    <a:lstStyle/>
                    <a:p>
                      <a:endParaRPr lang="en-ZA"/>
                    </a:p>
                  </a:txBody>
                  <a:tcPr/>
                </a:tc>
                <a:tc>
                  <a:txBody>
                    <a:bodyPr/>
                    <a:lstStyle/>
                    <a:p>
                      <a:pPr algn="ctr">
                        <a:lnSpc>
                          <a:spcPct val="107000"/>
                        </a:lnSpc>
                        <a:spcAft>
                          <a:spcPts val="0"/>
                        </a:spcAft>
                      </a:pPr>
                      <a:r>
                        <a:rPr lang="en-ZA" sz="1000" kern="100" dirty="0" err="1">
                          <a:effectLst/>
                        </a:rPr>
                        <a:t>Unconf</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err="1">
                          <a:effectLst/>
                        </a:rPr>
                        <a:t>Confin</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err="1">
                          <a:effectLst/>
                        </a:rPr>
                        <a:t>Unconf</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err="1">
                          <a:effectLst/>
                        </a:rPr>
                        <a:t>Confin</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err="1">
                          <a:effectLst/>
                        </a:rPr>
                        <a:t>Unconf</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a:effectLst/>
                        </a:rPr>
                        <a:t>Conf</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err="1">
                          <a:effectLst/>
                        </a:rPr>
                        <a:t>GW_Pop</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ctr">
                        <a:lnSpc>
                          <a:spcPct val="107000"/>
                        </a:lnSpc>
                        <a:spcAft>
                          <a:spcPts val="0"/>
                        </a:spcAft>
                      </a:pPr>
                      <a:r>
                        <a:rPr lang="en-ZA" sz="1000" kern="100" dirty="0" err="1">
                          <a:effectLst/>
                        </a:rPr>
                        <a:t>Gn_Pop</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000" kern="100" dirty="0" err="1">
                          <a:solidFill>
                            <a:schemeClr val="tx1"/>
                          </a:solidFill>
                          <a:effectLst/>
                        </a:rPr>
                        <a:t>Unconf</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000" kern="100" dirty="0">
                          <a:solidFill>
                            <a:schemeClr val="tx1"/>
                          </a:solidFill>
                          <a:effectLst/>
                        </a:rPr>
                        <a:t>Conf</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000" kern="100" dirty="0">
                          <a:solidFill>
                            <a:schemeClr val="tx1"/>
                          </a:solidFill>
                          <a:effectLst/>
                        </a:rPr>
                        <a:t> </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a:txBody>
                    <a:bodyPr/>
                    <a:lstStyle/>
                    <a:p>
                      <a:pPr algn="just">
                        <a:lnSpc>
                          <a:spcPct val="107000"/>
                        </a:lnSpc>
                        <a:spcAft>
                          <a:spcPts val="0"/>
                        </a:spcAft>
                      </a:pPr>
                      <a:r>
                        <a:rPr lang="en-ZA" sz="1000" kern="100" dirty="0">
                          <a:effectLst/>
                        </a:rPr>
                        <a:t> </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000" kern="100" dirty="0" err="1">
                          <a:effectLst/>
                        </a:rPr>
                        <a:t>Unconf</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000" kern="100" dirty="0">
                          <a:effectLst/>
                        </a:rPr>
                        <a:t>Conf</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n-ZA" sz="1000" kern="100" dirty="0">
                          <a:effectLst/>
                        </a:rPr>
                        <a:t> </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48239889"/>
                  </a:ext>
                </a:extLst>
              </a:tr>
              <a:tr h="182880">
                <a:tc>
                  <a:txBody>
                    <a:bodyPr/>
                    <a:lstStyle/>
                    <a:p>
                      <a:pPr algn="ctr">
                        <a:lnSpc>
                          <a:spcPct val="107000"/>
                        </a:lnSpc>
                        <a:spcAft>
                          <a:spcPts val="0"/>
                        </a:spcAft>
                      </a:pPr>
                      <a:r>
                        <a:rPr lang="en-ZA" sz="1000" kern="100">
                          <a:effectLst/>
                        </a:rPr>
                        <a:t> </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     ü</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ü</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1500</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1500</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68,335</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68,34</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dirty="0">
                          <a:effectLst/>
                        </a:rPr>
                        <a:t>110</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dirty="0">
                          <a:effectLst/>
                        </a:rPr>
                        <a:t>166825</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rowSpan="2">
                  <a:txBody>
                    <a:bodyPr/>
                    <a:lstStyle/>
                    <a:p>
                      <a:pPr algn="ctr">
                        <a:lnSpc>
                          <a:spcPct val="107000"/>
                        </a:lnSpc>
                        <a:spcAft>
                          <a:spcPts val="0"/>
                        </a:spcAft>
                      </a:pPr>
                      <a:r>
                        <a:rPr lang="en-ZA" sz="1000" kern="100">
                          <a:solidFill>
                            <a:schemeClr val="tx1"/>
                          </a:solidFill>
                          <a:effectLst/>
                        </a:rPr>
                        <a:t> </a:t>
                      </a:r>
                      <a:endParaRPr lang="en-ZA" sz="1000" kern="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rowSpan="2">
                  <a:txBody>
                    <a:bodyPr/>
                    <a:lstStyle/>
                    <a:p>
                      <a:pPr algn="ctr">
                        <a:lnSpc>
                          <a:spcPct val="107000"/>
                        </a:lnSpc>
                        <a:spcAft>
                          <a:spcPts val="0"/>
                        </a:spcAft>
                      </a:pPr>
                      <a:r>
                        <a:rPr lang="en-ZA" sz="1000" kern="100" dirty="0">
                          <a:solidFill>
                            <a:schemeClr val="tx1"/>
                          </a:solidFill>
                          <a:effectLst/>
                        </a:rPr>
                        <a:t>14,229</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000" kern="100" dirty="0">
                          <a:solidFill>
                            <a:schemeClr val="tx1"/>
                          </a:solidFill>
                          <a:effectLst/>
                        </a:rPr>
                        <a:t> </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rowSpan="2">
                  <a:txBody>
                    <a:bodyPr/>
                    <a:lstStyle/>
                    <a:p>
                      <a:pPr algn="ctr">
                        <a:lnSpc>
                          <a:spcPct val="107000"/>
                        </a:lnSpc>
                        <a:spcAft>
                          <a:spcPts val="0"/>
                        </a:spcAft>
                      </a:pPr>
                      <a:r>
                        <a:rPr lang="en-ZA" sz="1000" kern="100">
                          <a:effectLst/>
                        </a:rPr>
                        <a:t>2,556</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a:effectLst/>
                        </a:rPr>
                        <a:t>18,1373</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rowSpan="2">
                  <a:txBody>
                    <a:bodyPr/>
                    <a:lstStyle/>
                    <a:p>
                      <a:pPr algn="ctr">
                        <a:lnSpc>
                          <a:spcPct val="107000"/>
                        </a:lnSpc>
                        <a:spcAft>
                          <a:spcPts val="0"/>
                        </a:spcAft>
                      </a:pPr>
                      <a:r>
                        <a:rPr lang="en-ZA" sz="1000" kern="100" dirty="0">
                          <a:effectLst/>
                        </a:rPr>
                        <a:t>18,14</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Aft>
                          <a:spcPts val="0"/>
                        </a:spcAft>
                      </a:pPr>
                      <a:r>
                        <a:rPr lang="en-ZA" sz="1000" kern="100">
                          <a:effectLst/>
                        </a:rPr>
                        <a:t> </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44503034"/>
                  </a:ext>
                </a:extLst>
              </a:tr>
              <a:tr h="198120">
                <a:tc>
                  <a:txBody>
                    <a:bodyPr/>
                    <a:lstStyle/>
                    <a:p>
                      <a:pPr algn="ctr">
                        <a:lnSpc>
                          <a:spcPct val="107000"/>
                        </a:lnSpc>
                        <a:spcAft>
                          <a:spcPts val="0"/>
                        </a:spcAft>
                      </a:pPr>
                      <a:r>
                        <a:rPr lang="en-ZA" sz="1000" kern="100">
                          <a:effectLst/>
                        </a:rPr>
                        <a:t>G10A</a:t>
                      </a:r>
                      <a:endParaRPr lang="en-ZA"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lgn="ctr">
                        <a:lnSpc>
                          <a:spcPct val="107000"/>
                        </a:lnSpc>
                        <a:spcAft>
                          <a:spcPts val="0"/>
                        </a:spcAft>
                      </a:pPr>
                      <a:r>
                        <a:rPr lang="en-ZA" sz="1000" kern="100" dirty="0">
                          <a:solidFill>
                            <a:schemeClr val="tx1"/>
                          </a:solidFill>
                          <a:effectLst/>
                        </a:rPr>
                        <a:t> </a:t>
                      </a:r>
                      <a:endParaRPr lang="en-ZA"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C000"/>
                    </a:solidFill>
                  </a:tcPr>
                </a:tc>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algn="just">
                        <a:lnSpc>
                          <a:spcPct val="107000"/>
                        </a:lnSpc>
                        <a:spcAft>
                          <a:spcPts val="0"/>
                        </a:spcAft>
                      </a:pPr>
                      <a:r>
                        <a:rPr lang="en-ZA" sz="1000" kern="100" dirty="0">
                          <a:effectLst/>
                        </a:rPr>
                        <a:t> </a:t>
                      </a:r>
                      <a:endParaRPr lang="en-ZA"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46330296"/>
                  </a:ext>
                </a:extLst>
              </a:tr>
            </a:tbl>
          </a:graphicData>
        </a:graphic>
      </p:graphicFrame>
      <p:pic>
        <p:nvPicPr>
          <p:cNvPr id="4" name="Picture 3">
            <a:extLst>
              <a:ext uri="{FF2B5EF4-FFF2-40B4-BE49-F238E27FC236}">
                <a16:creationId xmlns:a16="http://schemas.microsoft.com/office/drawing/2014/main" id="{2E1480D5-0FE9-47AC-B621-4671DFF40963}"/>
              </a:ext>
            </a:extLst>
          </p:cNvPr>
          <p:cNvPicPr>
            <a:picLocks noChangeAspect="1"/>
          </p:cNvPicPr>
          <p:nvPr/>
        </p:nvPicPr>
        <p:blipFill>
          <a:blip r:embed="rId2"/>
          <a:stretch>
            <a:fillRect/>
          </a:stretch>
        </p:blipFill>
        <p:spPr>
          <a:xfrm>
            <a:off x="88778" y="2219278"/>
            <a:ext cx="9591675" cy="2028825"/>
          </a:xfrm>
          <a:prstGeom prst="rect">
            <a:avLst/>
          </a:prstGeom>
        </p:spPr>
      </p:pic>
      <p:sp>
        <p:nvSpPr>
          <p:cNvPr id="5" name="Title 1">
            <a:extLst>
              <a:ext uri="{FF2B5EF4-FFF2-40B4-BE49-F238E27FC236}">
                <a16:creationId xmlns:a16="http://schemas.microsoft.com/office/drawing/2014/main" id="{54F6FD9A-6EA2-4F94-8600-FC6CB8DF348F}"/>
              </a:ext>
            </a:extLst>
          </p:cNvPr>
          <p:cNvSpPr txBox="1">
            <a:spLocks/>
          </p:cNvSpPr>
          <p:nvPr/>
        </p:nvSpPr>
        <p:spPr>
          <a:xfrm>
            <a:off x="88778" y="5387975"/>
            <a:ext cx="9817222" cy="1470025"/>
          </a:xfrm>
          <a:prstGeom prst="rect">
            <a:avLst/>
          </a:prstGeom>
          <a:solidFill>
            <a:srgbClr val="FFFF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Discussion for input on the quantity component of the reserve [Additions &amp; substations]</a:t>
            </a:r>
            <a:endParaRPr lang="en-ZA" sz="3600" dirty="0"/>
          </a:p>
        </p:txBody>
      </p:sp>
    </p:spTree>
    <p:extLst>
      <p:ext uri="{BB962C8B-B14F-4D97-AF65-F5344CB8AC3E}">
        <p14:creationId xmlns:p14="http://schemas.microsoft.com/office/powerpoint/2010/main" val="33324793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25B9A2-C1D0-435A-8AAA-E0B22726EB52}"/>
              </a:ext>
            </a:extLst>
          </p:cNvPr>
          <p:cNvSpPr/>
          <p:nvPr/>
        </p:nvSpPr>
        <p:spPr>
          <a:xfrm>
            <a:off x="79899" y="561549"/>
            <a:ext cx="9729927" cy="2964914"/>
          </a:xfrm>
          <a:prstGeom prst="rect">
            <a:avLst/>
          </a:prstGeom>
          <a:solidFill>
            <a:srgbClr val="FFFF00"/>
          </a:solidFill>
        </p:spPr>
        <p:txBody>
          <a:bodyPr wrap="square">
            <a:spAutoFit/>
          </a:bodyPr>
          <a:lstStyle/>
          <a:p>
            <a:pPr algn="just">
              <a:lnSpc>
                <a:spcPct val="150000"/>
              </a:lnSpc>
              <a:spcAft>
                <a:spcPts val="800"/>
              </a:spcAft>
            </a:pPr>
            <a:r>
              <a:rPr lang="en-ZA" dirty="0">
                <a:latin typeface="Bookman Old Style" panose="02050604050505020204" pitchFamily="18" charset="0"/>
                <a:ea typeface="Calibri" panose="020F0502020204030204" pitchFamily="34" charset="0"/>
                <a:cs typeface="Arial" panose="020B0604020202020204" pitchFamily="34" charset="0"/>
              </a:rPr>
              <a:t>NB* Recharge and Baseflow values are estimated from research work and where not available, the DWS database is consulted </a:t>
            </a:r>
            <a:endParaRPr lang="en-ZA" sz="1600" dirty="0">
              <a:latin typeface="Calibri" panose="020F0502020204030204" pitchFamily="34" charset="0"/>
              <a:ea typeface="Calibri" panose="020F0502020204030204" pitchFamily="34" charset="0"/>
              <a:cs typeface="Times New Roman" panose="02020603050405020304" pitchFamily="18" charset="0"/>
            </a:endParaRPr>
          </a:p>
          <a:p>
            <a:r>
              <a:rPr lang="en-ZA" kern="0" dirty="0">
                <a:latin typeface="Bookman Old Style" panose="02050604050505020204" pitchFamily="18" charset="0"/>
                <a:ea typeface="Calibri" panose="020F0502020204030204" pitchFamily="34" charset="0"/>
                <a:cs typeface="Arial" panose="020B0604020202020204" pitchFamily="34" charset="0"/>
              </a:rPr>
              <a:t>NB**Population data were obtained from the Population Census database and WARMS. Such data were not verified. Data on the groundwater Dependant population were taken from the WARMS database for the delineated aquifer system. Such datasets assume that the population that is registered for water use is the population that depends on groundwater. Given the issues of schedule and existing lawful water use along the validation and verification process, such datasets require precautionary principles during the interpretation</a:t>
            </a:r>
            <a:endParaRPr lang="en-ZA" dirty="0"/>
          </a:p>
        </p:txBody>
      </p:sp>
    </p:spTree>
    <p:extLst>
      <p:ext uri="{BB962C8B-B14F-4D97-AF65-F5344CB8AC3E}">
        <p14:creationId xmlns:p14="http://schemas.microsoft.com/office/powerpoint/2010/main" val="13940771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124408" y="645080"/>
            <a:ext cx="8850916"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195309" y="2459115"/>
            <a:ext cx="9586283" cy="1754326"/>
          </a:xfrm>
          <a:prstGeom prst="rect">
            <a:avLst/>
          </a:prstGeom>
        </p:spPr>
        <p:txBody>
          <a:bodyPr wrap="square">
            <a:spAutoFit/>
          </a:bodyPr>
          <a:lstStyle/>
          <a:p>
            <a:r>
              <a:rPr lang="en-US" sz="3600" b="1" dirty="0">
                <a:solidFill>
                  <a:srgbClr val="FFFF00"/>
                </a:solidFill>
              </a:rPr>
              <a:t>GRDM Reserve: Determining Quality of Reserve: Practical session: 14:15-15:00 [45 Minutes]:</a:t>
            </a:r>
          </a:p>
          <a:p>
            <a:r>
              <a:rPr lang="en-US" sz="3600" b="1" dirty="0">
                <a:solidFill>
                  <a:srgbClr val="FFFF00"/>
                </a:solidFill>
              </a:rPr>
              <a:t>                                   </a:t>
            </a:r>
            <a:r>
              <a:rPr lang="en-US" sz="3600" b="1" dirty="0">
                <a:solidFill>
                  <a:schemeClr val="bg1"/>
                </a:solidFill>
              </a:rPr>
              <a:t>The New Template</a:t>
            </a:r>
          </a:p>
        </p:txBody>
      </p:sp>
    </p:spTree>
    <p:extLst>
      <p:ext uri="{BB962C8B-B14F-4D97-AF65-F5344CB8AC3E}">
        <p14:creationId xmlns:p14="http://schemas.microsoft.com/office/powerpoint/2010/main" val="16579907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3FFE17-F30D-4BF4-9C44-0A994FE2D47E}"/>
              </a:ext>
            </a:extLst>
          </p:cNvPr>
          <p:cNvPicPr>
            <a:picLocks noChangeAspect="1"/>
          </p:cNvPicPr>
          <p:nvPr/>
        </p:nvPicPr>
        <p:blipFill>
          <a:blip r:embed="rId2"/>
          <a:stretch>
            <a:fillRect/>
          </a:stretch>
        </p:blipFill>
        <p:spPr>
          <a:xfrm>
            <a:off x="0" y="1035424"/>
            <a:ext cx="9828541" cy="4308102"/>
          </a:xfrm>
          <a:prstGeom prst="rect">
            <a:avLst/>
          </a:prstGeom>
        </p:spPr>
      </p:pic>
      <p:sp>
        <p:nvSpPr>
          <p:cNvPr id="3" name="Rectangle 2">
            <a:extLst>
              <a:ext uri="{FF2B5EF4-FFF2-40B4-BE49-F238E27FC236}">
                <a16:creationId xmlns:a16="http://schemas.microsoft.com/office/drawing/2014/main" id="{13D30F02-BE7B-4021-95C6-71B0F4D6B2B1}"/>
              </a:ext>
            </a:extLst>
          </p:cNvPr>
          <p:cNvSpPr/>
          <p:nvPr/>
        </p:nvSpPr>
        <p:spPr>
          <a:xfrm>
            <a:off x="926954" y="397923"/>
            <a:ext cx="7479420" cy="461665"/>
          </a:xfrm>
          <a:prstGeom prst="rect">
            <a:avLst/>
          </a:prstGeom>
          <a:solidFill>
            <a:srgbClr val="FFFF00"/>
          </a:solidFill>
        </p:spPr>
        <p:txBody>
          <a:bodyPr wrap="none">
            <a:spAutoFit/>
          </a:bodyPr>
          <a:lstStyle/>
          <a:p>
            <a:r>
              <a:rPr lang="en-US" sz="2400" b="1" dirty="0"/>
              <a:t>The Old Template for a quality component of the Reserve</a:t>
            </a:r>
            <a:endParaRPr lang="en-ZA" sz="2400" dirty="0"/>
          </a:p>
        </p:txBody>
      </p:sp>
    </p:spTree>
    <p:extLst>
      <p:ext uri="{BB962C8B-B14F-4D97-AF65-F5344CB8AC3E}">
        <p14:creationId xmlns:p14="http://schemas.microsoft.com/office/powerpoint/2010/main" val="14126214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324573C-3DDD-4130-9C3F-675104A141E1}"/>
              </a:ext>
            </a:extLst>
          </p:cNvPr>
          <p:cNvGraphicFramePr>
            <a:graphicFrameLocks noGrp="1"/>
          </p:cNvGraphicFramePr>
          <p:nvPr>
            <p:extLst>
              <p:ext uri="{D42A27DB-BD31-4B8C-83A1-F6EECF244321}">
                <p14:modId xmlns:p14="http://schemas.microsoft.com/office/powerpoint/2010/main" val="4171315449"/>
              </p:ext>
            </p:extLst>
          </p:nvPr>
        </p:nvGraphicFramePr>
        <p:xfrm>
          <a:off x="142043" y="1136341"/>
          <a:ext cx="9570126" cy="3476480"/>
        </p:xfrm>
        <a:graphic>
          <a:graphicData uri="http://schemas.openxmlformats.org/drawingml/2006/table">
            <a:tbl>
              <a:tblPr firstRow="1" firstCol="1" bandRow="1">
                <a:tableStyleId>{5C22544A-7EE6-4342-B048-85BDC9FD1C3A}</a:tableStyleId>
              </a:tblPr>
              <a:tblGrid>
                <a:gridCol w="1750540">
                  <a:extLst>
                    <a:ext uri="{9D8B030D-6E8A-4147-A177-3AD203B41FA5}">
                      <a16:colId xmlns:a16="http://schemas.microsoft.com/office/drawing/2014/main" val="128625314"/>
                    </a:ext>
                  </a:extLst>
                </a:gridCol>
                <a:gridCol w="1382165">
                  <a:extLst>
                    <a:ext uri="{9D8B030D-6E8A-4147-A177-3AD203B41FA5}">
                      <a16:colId xmlns:a16="http://schemas.microsoft.com/office/drawing/2014/main" val="3014270045"/>
                    </a:ext>
                  </a:extLst>
                </a:gridCol>
                <a:gridCol w="1310622">
                  <a:extLst>
                    <a:ext uri="{9D8B030D-6E8A-4147-A177-3AD203B41FA5}">
                      <a16:colId xmlns:a16="http://schemas.microsoft.com/office/drawing/2014/main" val="573285876"/>
                    </a:ext>
                  </a:extLst>
                </a:gridCol>
                <a:gridCol w="2481201">
                  <a:extLst>
                    <a:ext uri="{9D8B030D-6E8A-4147-A177-3AD203B41FA5}">
                      <a16:colId xmlns:a16="http://schemas.microsoft.com/office/drawing/2014/main" val="1760545116"/>
                    </a:ext>
                  </a:extLst>
                </a:gridCol>
                <a:gridCol w="1322799">
                  <a:extLst>
                    <a:ext uri="{9D8B030D-6E8A-4147-A177-3AD203B41FA5}">
                      <a16:colId xmlns:a16="http://schemas.microsoft.com/office/drawing/2014/main" val="3560647523"/>
                    </a:ext>
                  </a:extLst>
                </a:gridCol>
                <a:gridCol w="1322799">
                  <a:extLst>
                    <a:ext uri="{9D8B030D-6E8A-4147-A177-3AD203B41FA5}">
                      <a16:colId xmlns:a16="http://schemas.microsoft.com/office/drawing/2014/main" val="4267662498"/>
                    </a:ext>
                  </a:extLst>
                </a:gridCol>
              </a:tblGrid>
              <a:tr h="554780">
                <a:tc rowSpan="2">
                  <a:txBody>
                    <a:bodyPr/>
                    <a:lstStyle/>
                    <a:p>
                      <a:pPr algn="ctr">
                        <a:lnSpc>
                          <a:spcPct val="107000"/>
                        </a:lnSpc>
                        <a:spcAft>
                          <a:spcPts val="0"/>
                        </a:spcAft>
                      </a:pPr>
                      <a:r>
                        <a:rPr lang="en-ZA" sz="1100" kern="100">
                          <a:effectLst/>
                        </a:rPr>
                        <a:t>Parameter</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400" kern="100" dirty="0">
                          <a:effectLst/>
                        </a:rPr>
                        <a:t>Ambient Ground Water Quality</a:t>
                      </a:r>
                      <a:r>
                        <a:rPr lang="en-ZA" sz="1400" kern="100" baseline="30000" dirty="0">
                          <a:effectLst/>
                        </a:rPr>
                        <a:t>1)</a:t>
                      </a:r>
                      <a:endParaRPr lang="en-ZA"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rowSpan="2">
                  <a:txBody>
                    <a:bodyPr/>
                    <a:lstStyle/>
                    <a:p>
                      <a:pPr algn="ctr">
                        <a:lnSpc>
                          <a:spcPct val="107000"/>
                        </a:lnSpc>
                        <a:spcAft>
                          <a:spcPts val="0"/>
                        </a:spcAft>
                      </a:pPr>
                      <a:r>
                        <a:rPr lang="en-ZA" sz="1400" b="1" kern="100" dirty="0">
                          <a:effectLst/>
                        </a:rPr>
                        <a:t>Basic Human Needs Reserve</a:t>
                      </a:r>
                      <a:r>
                        <a:rPr lang="en-ZA" sz="1400" b="1" kern="100" baseline="30000" dirty="0">
                          <a:effectLst/>
                        </a:rPr>
                        <a:t>2)</a:t>
                      </a:r>
                      <a:endParaRPr lang="en-ZA"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400" b="1" kern="100" dirty="0">
                          <a:effectLst/>
                        </a:rPr>
                        <a:t>Ground Water Quality Reserve</a:t>
                      </a:r>
                      <a:r>
                        <a:rPr lang="en-ZA" sz="1400" b="1" kern="100" baseline="30000" dirty="0">
                          <a:effectLst/>
                        </a:rPr>
                        <a:t>3)</a:t>
                      </a:r>
                      <a:endParaRPr lang="en-ZA"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ZA"/>
                    </a:p>
                  </a:txBody>
                  <a:tcPr/>
                </a:tc>
                <a:extLst>
                  <a:ext uri="{0D108BD9-81ED-4DB2-BD59-A6C34878D82A}">
                    <a16:rowId xmlns:a16="http://schemas.microsoft.com/office/drawing/2014/main" val="683389189"/>
                  </a:ext>
                </a:extLst>
              </a:tr>
              <a:tr h="266295">
                <a:tc vMerge="1">
                  <a:txBody>
                    <a:bodyPr/>
                    <a:lstStyle/>
                    <a:p>
                      <a:endParaRPr lang="en-ZA"/>
                    </a:p>
                  </a:txBody>
                  <a:tcPr/>
                </a:tc>
                <a:tc>
                  <a:txBody>
                    <a:bodyPr/>
                    <a:lstStyle/>
                    <a:p>
                      <a:pPr algn="ctr">
                        <a:lnSpc>
                          <a:spcPct val="107000"/>
                        </a:lnSpc>
                        <a:spcAft>
                          <a:spcPts val="0"/>
                        </a:spcAft>
                      </a:pPr>
                      <a:r>
                        <a:rPr lang="en-ZA" sz="1800" b="1" kern="100" dirty="0">
                          <a:effectLst/>
                        </a:rPr>
                        <a:t>Unconfined</a:t>
                      </a:r>
                      <a:endParaRPr lang="en-ZA" sz="1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solidFill>
                      <a:srgbClr val="FFFF00"/>
                    </a:solidFill>
                  </a:tcPr>
                </a:tc>
                <a:tc>
                  <a:txBody>
                    <a:bodyPr/>
                    <a:lstStyle/>
                    <a:p>
                      <a:pPr algn="ctr">
                        <a:lnSpc>
                          <a:spcPct val="107000"/>
                        </a:lnSpc>
                        <a:spcAft>
                          <a:spcPts val="0"/>
                        </a:spcAft>
                      </a:pPr>
                      <a:r>
                        <a:rPr lang="en-ZA" sz="1800" b="1" kern="100" dirty="0">
                          <a:effectLst/>
                        </a:rPr>
                        <a:t>Confined</a:t>
                      </a:r>
                      <a:endParaRPr lang="en-ZA" sz="1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solidFill>
                      <a:srgbClr val="FFFF00"/>
                    </a:solidFill>
                  </a:tcPr>
                </a:tc>
                <a:tc vMerge="1">
                  <a:txBody>
                    <a:bodyPr/>
                    <a:lstStyle/>
                    <a:p>
                      <a:endParaRPr lang="en-ZA"/>
                    </a:p>
                  </a:txBody>
                  <a:tcPr/>
                </a:tc>
                <a:tc>
                  <a:txBody>
                    <a:bodyPr/>
                    <a:lstStyle/>
                    <a:p>
                      <a:pPr algn="ctr">
                        <a:lnSpc>
                          <a:spcPct val="107000"/>
                        </a:lnSpc>
                        <a:spcAft>
                          <a:spcPts val="0"/>
                        </a:spcAft>
                      </a:pPr>
                      <a:r>
                        <a:rPr lang="en-ZA" sz="1800" b="1" kern="100" dirty="0">
                          <a:effectLst/>
                        </a:rPr>
                        <a:t>Unconfined</a:t>
                      </a:r>
                      <a:endParaRPr lang="en-ZA" sz="1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800" b="1" kern="100" dirty="0">
                          <a:effectLst/>
                        </a:rPr>
                        <a:t>Confined</a:t>
                      </a:r>
                      <a:endParaRPr lang="en-ZA" sz="1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extLst>
                  <a:ext uri="{0D108BD9-81ED-4DB2-BD59-A6C34878D82A}">
                    <a16:rowId xmlns:a16="http://schemas.microsoft.com/office/drawing/2014/main" val="141266870"/>
                  </a:ext>
                </a:extLst>
              </a:tr>
              <a:tr h="266295">
                <a:tc>
                  <a:txBody>
                    <a:bodyPr/>
                    <a:lstStyle/>
                    <a:p>
                      <a:pPr algn="just">
                        <a:lnSpc>
                          <a:spcPct val="107000"/>
                        </a:lnSpc>
                        <a:spcAft>
                          <a:spcPts val="0"/>
                        </a:spcAft>
                      </a:pPr>
                      <a:r>
                        <a:rPr lang="en-ZA" sz="1100" kern="100">
                          <a:effectLst/>
                        </a:rPr>
                        <a:t>Calcium (mg/L)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8.7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≤150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9.57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6.16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63031706"/>
                  </a:ext>
                </a:extLst>
              </a:tr>
              <a:tr h="266295">
                <a:tc>
                  <a:txBody>
                    <a:bodyPr/>
                    <a:lstStyle/>
                    <a:p>
                      <a:pPr algn="just">
                        <a:lnSpc>
                          <a:spcPct val="107000"/>
                        </a:lnSpc>
                        <a:spcAft>
                          <a:spcPts val="0"/>
                        </a:spcAft>
                      </a:pPr>
                      <a:r>
                        <a:rPr lang="en-ZA" sz="1100" kern="100">
                          <a:effectLst/>
                        </a:rPr>
                        <a:t>Magnesium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11,00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7.324</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dirty="0">
                          <a:effectLst/>
                        </a:rPr>
                        <a:t>≤70</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12.1</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8.0564</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17025085"/>
                  </a:ext>
                </a:extLst>
              </a:tr>
              <a:tr h="266295">
                <a:tc>
                  <a:txBody>
                    <a:bodyPr/>
                    <a:lstStyle/>
                    <a:p>
                      <a:pPr algn="just">
                        <a:lnSpc>
                          <a:spcPct val="107000"/>
                        </a:lnSpc>
                        <a:spcAft>
                          <a:spcPts val="0"/>
                        </a:spcAft>
                      </a:pPr>
                      <a:r>
                        <a:rPr lang="en-ZA" sz="1100" kern="100">
                          <a:effectLst/>
                        </a:rPr>
                        <a:t>Sodium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82.417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58.5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≤200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90.6587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64.35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85721804"/>
                  </a:ext>
                </a:extLst>
              </a:tr>
              <a:tr h="266295">
                <a:tc>
                  <a:txBody>
                    <a:bodyPr/>
                    <a:lstStyle/>
                    <a:p>
                      <a:pPr algn="just">
                        <a:lnSpc>
                          <a:spcPct val="107000"/>
                        </a:lnSpc>
                        <a:spcAft>
                          <a:spcPts val="0"/>
                        </a:spcAft>
                      </a:pPr>
                      <a:r>
                        <a:rPr lang="en-ZA" sz="1100" kern="100">
                          <a:effectLst/>
                        </a:rPr>
                        <a:t>Chloride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14.299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118.2925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≤300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15.7289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130.12175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018702354"/>
                  </a:ext>
                </a:extLst>
              </a:tr>
              <a:tr h="266295">
                <a:tc>
                  <a:txBody>
                    <a:bodyPr/>
                    <a:lstStyle/>
                    <a:p>
                      <a:pPr algn="just">
                        <a:lnSpc>
                          <a:spcPct val="107000"/>
                        </a:lnSpc>
                        <a:spcAft>
                          <a:spcPts val="0"/>
                        </a:spcAft>
                      </a:pPr>
                      <a:r>
                        <a:rPr lang="en-ZA" sz="1100" kern="100">
                          <a:effectLst/>
                        </a:rPr>
                        <a:t>Sulphate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20.86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15.9145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22.946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17.50595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14411414"/>
                  </a:ext>
                </a:extLst>
              </a:tr>
              <a:tr h="266295">
                <a:tc>
                  <a:txBody>
                    <a:bodyPr/>
                    <a:lstStyle/>
                    <a:p>
                      <a:pPr algn="just">
                        <a:lnSpc>
                          <a:spcPct val="107000"/>
                        </a:lnSpc>
                        <a:spcAft>
                          <a:spcPts val="0"/>
                        </a:spcAft>
                      </a:pPr>
                      <a:r>
                        <a:rPr lang="en-ZA" sz="1100" kern="100">
                          <a:effectLst/>
                        </a:rPr>
                        <a:t>Nitrate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0.153</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0.211</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≤11</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0.1683</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0.2321</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34167048"/>
                  </a:ext>
                </a:extLst>
              </a:tr>
              <a:tr h="266295">
                <a:tc>
                  <a:txBody>
                    <a:bodyPr/>
                    <a:lstStyle/>
                    <a:p>
                      <a:pPr algn="just">
                        <a:lnSpc>
                          <a:spcPct val="107000"/>
                        </a:lnSpc>
                        <a:spcAft>
                          <a:spcPts val="0"/>
                        </a:spcAft>
                      </a:pPr>
                      <a:r>
                        <a:rPr lang="en-ZA" sz="1100" kern="100">
                          <a:effectLst/>
                        </a:rPr>
                        <a:t>Fluoride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0.05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0.05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0.055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0.055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43978685"/>
                  </a:ext>
                </a:extLst>
              </a:tr>
              <a:tr h="266295">
                <a:tc>
                  <a:txBody>
                    <a:bodyPr/>
                    <a:lstStyle/>
                    <a:p>
                      <a:pPr algn="just">
                        <a:lnSpc>
                          <a:spcPct val="107000"/>
                        </a:lnSpc>
                        <a:spcAft>
                          <a:spcPts val="0"/>
                        </a:spcAft>
                      </a:pPr>
                      <a:r>
                        <a:rPr lang="en-ZA" sz="1100" kern="100">
                          <a:effectLst/>
                        </a:rPr>
                        <a:t>pH</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6.49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6.37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 – 9.7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5.84 - 7.14</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5.733-7.007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2693179"/>
                  </a:ext>
                </a:extLst>
              </a:tr>
              <a:tr h="510860">
                <a:tc>
                  <a:txBody>
                    <a:bodyPr/>
                    <a:lstStyle/>
                    <a:p>
                      <a:pPr algn="just">
                        <a:lnSpc>
                          <a:spcPct val="107000"/>
                        </a:lnSpc>
                        <a:spcAft>
                          <a:spcPts val="0"/>
                        </a:spcAft>
                      </a:pPr>
                      <a:r>
                        <a:rPr lang="en-ZA" sz="1100" kern="100">
                          <a:effectLst/>
                        </a:rPr>
                        <a:t>Electrical Conductivity</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68.8</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51.2</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≤170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75.68</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dirty="0">
                          <a:effectLst/>
                        </a:rPr>
                        <a:t>56.32</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224074410"/>
                  </a:ext>
                </a:extLst>
              </a:tr>
            </a:tbl>
          </a:graphicData>
        </a:graphic>
      </p:graphicFrame>
      <p:sp>
        <p:nvSpPr>
          <p:cNvPr id="3" name="Rectangle 2">
            <a:extLst>
              <a:ext uri="{FF2B5EF4-FFF2-40B4-BE49-F238E27FC236}">
                <a16:creationId xmlns:a16="http://schemas.microsoft.com/office/drawing/2014/main" id="{5BDD6E00-148E-40BD-8145-AF9700208C2F}"/>
              </a:ext>
            </a:extLst>
          </p:cNvPr>
          <p:cNvSpPr/>
          <p:nvPr/>
        </p:nvSpPr>
        <p:spPr>
          <a:xfrm>
            <a:off x="142043" y="4730410"/>
            <a:ext cx="9570126" cy="1200329"/>
          </a:xfrm>
          <a:prstGeom prst="rect">
            <a:avLst/>
          </a:prstGeom>
          <a:solidFill>
            <a:srgbClr val="FFFF00"/>
          </a:solidFill>
        </p:spPr>
        <p:txBody>
          <a:bodyPr wrap="square">
            <a:spAutoFit/>
          </a:bodyPr>
          <a:lstStyle/>
          <a:p>
            <a:r>
              <a:rPr lang="en-ZA" kern="0" dirty="0">
                <a:latin typeface="Bookman Old Style" panose="02050604050505020204" pitchFamily="18" charset="0"/>
                <a:ea typeface="Calibri" panose="020F0502020204030204" pitchFamily="34" charset="0"/>
                <a:cs typeface="Times New Roman" panose="02020603050405020304" pitchFamily="18" charset="0"/>
              </a:rPr>
              <a:t>Under these circumstances, site-specific data should be obtained and used to determine more representative local ambient groundwater quality conditions at the site. This Chief Directorate should be notified of such incidences, so as to revise the Reserve accordingly. For example, Iron, Manganese, and pathogens among others.</a:t>
            </a:r>
            <a:endParaRPr lang="en-ZA" dirty="0"/>
          </a:p>
        </p:txBody>
      </p:sp>
      <p:sp>
        <p:nvSpPr>
          <p:cNvPr id="4" name="Rectangle 3">
            <a:extLst>
              <a:ext uri="{FF2B5EF4-FFF2-40B4-BE49-F238E27FC236}">
                <a16:creationId xmlns:a16="http://schemas.microsoft.com/office/drawing/2014/main" id="{5868F746-8DCA-4D29-96C1-008519E39351}"/>
              </a:ext>
            </a:extLst>
          </p:cNvPr>
          <p:cNvSpPr/>
          <p:nvPr/>
        </p:nvSpPr>
        <p:spPr>
          <a:xfrm>
            <a:off x="926954" y="124712"/>
            <a:ext cx="5085238" cy="584775"/>
          </a:xfrm>
          <a:prstGeom prst="rect">
            <a:avLst/>
          </a:prstGeom>
          <a:solidFill>
            <a:srgbClr val="FFFF00"/>
          </a:solidFill>
        </p:spPr>
        <p:txBody>
          <a:bodyPr wrap="none">
            <a:spAutoFit/>
          </a:bodyPr>
          <a:lstStyle/>
          <a:p>
            <a:r>
              <a:rPr lang="en-US" sz="3200" b="1" dirty="0" err="1"/>
              <a:t>Heuningnes</a:t>
            </a:r>
            <a:r>
              <a:rPr lang="en-US" sz="3200" b="1" dirty="0"/>
              <a:t>: Quality Reserve</a:t>
            </a:r>
            <a:endParaRPr lang="en-ZA" sz="3200" dirty="0"/>
          </a:p>
        </p:txBody>
      </p:sp>
      <p:sp>
        <p:nvSpPr>
          <p:cNvPr id="5" name="Rectangle 4">
            <a:extLst>
              <a:ext uri="{FF2B5EF4-FFF2-40B4-BE49-F238E27FC236}">
                <a16:creationId xmlns:a16="http://schemas.microsoft.com/office/drawing/2014/main" id="{CEF86B6A-0754-4F5F-8E09-57C768135141}"/>
              </a:ext>
            </a:extLst>
          </p:cNvPr>
          <p:cNvSpPr/>
          <p:nvPr/>
        </p:nvSpPr>
        <p:spPr>
          <a:xfrm>
            <a:off x="1079354" y="709487"/>
            <a:ext cx="7546874" cy="461665"/>
          </a:xfrm>
          <a:prstGeom prst="rect">
            <a:avLst/>
          </a:prstGeom>
        </p:spPr>
        <p:txBody>
          <a:bodyPr wrap="none">
            <a:spAutoFit/>
          </a:bodyPr>
          <a:lstStyle/>
          <a:p>
            <a:r>
              <a:rPr lang="en-US" sz="2400" b="1" dirty="0"/>
              <a:t>The New Template for a quality component of the Reserve</a:t>
            </a:r>
            <a:endParaRPr lang="en-ZA" sz="2400" dirty="0"/>
          </a:p>
        </p:txBody>
      </p:sp>
    </p:spTree>
    <p:extLst>
      <p:ext uri="{BB962C8B-B14F-4D97-AF65-F5344CB8AC3E}">
        <p14:creationId xmlns:p14="http://schemas.microsoft.com/office/powerpoint/2010/main" val="24648678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61A210E-2A9F-4D33-B135-4A70AA4CF00F}"/>
              </a:ext>
            </a:extLst>
          </p:cNvPr>
          <p:cNvGraphicFramePr>
            <a:graphicFrameLocks noGrp="1"/>
          </p:cNvGraphicFramePr>
          <p:nvPr>
            <p:extLst>
              <p:ext uri="{D42A27DB-BD31-4B8C-83A1-F6EECF244321}">
                <p14:modId xmlns:p14="http://schemas.microsoft.com/office/powerpoint/2010/main" val="2599114207"/>
              </p:ext>
            </p:extLst>
          </p:nvPr>
        </p:nvGraphicFramePr>
        <p:xfrm>
          <a:off x="122808" y="1610110"/>
          <a:ext cx="9660384" cy="3092880"/>
        </p:xfrm>
        <a:graphic>
          <a:graphicData uri="http://schemas.openxmlformats.org/drawingml/2006/table">
            <a:tbl>
              <a:tblPr firstRow="1" firstCol="1" bandRow="1">
                <a:tableStyleId>{5C22544A-7EE6-4342-B048-85BDC9FD1C3A}</a:tableStyleId>
              </a:tblPr>
              <a:tblGrid>
                <a:gridCol w="1294542">
                  <a:extLst>
                    <a:ext uri="{9D8B030D-6E8A-4147-A177-3AD203B41FA5}">
                      <a16:colId xmlns:a16="http://schemas.microsoft.com/office/drawing/2014/main" val="1293222377"/>
                    </a:ext>
                  </a:extLst>
                </a:gridCol>
                <a:gridCol w="1080377">
                  <a:extLst>
                    <a:ext uri="{9D8B030D-6E8A-4147-A177-3AD203B41FA5}">
                      <a16:colId xmlns:a16="http://schemas.microsoft.com/office/drawing/2014/main" val="1846853545"/>
                    </a:ext>
                  </a:extLst>
                </a:gridCol>
                <a:gridCol w="1785653">
                  <a:extLst>
                    <a:ext uri="{9D8B030D-6E8A-4147-A177-3AD203B41FA5}">
                      <a16:colId xmlns:a16="http://schemas.microsoft.com/office/drawing/2014/main" val="2492882396"/>
                    </a:ext>
                  </a:extLst>
                </a:gridCol>
                <a:gridCol w="2071358">
                  <a:extLst>
                    <a:ext uri="{9D8B030D-6E8A-4147-A177-3AD203B41FA5}">
                      <a16:colId xmlns:a16="http://schemas.microsoft.com/office/drawing/2014/main" val="3303062309"/>
                    </a:ext>
                  </a:extLst>
                </a:gridCol>
                <a:gridCol w="1241029">
                  <a:extLst>
                    <a:ext uri="{9D8B030D-6E8A-4147-A177-3AD203B41FA5}">
                      <a16:colId xmlns:a16="http://schemas.microsoft.com/office/drawing/2014/main" val="461415502"/>
                    </a:ext>
                  </a:extLst>
                </a:gridCol>
                <a:gridCol w="2187425">
                  <a:extLst>
                    <a:ext uri="{9D8B030D-6E8A-4147-A177-3AD203B41FA5}">
                      <a16:colId xmlns:a16="http://schemas.microsoft.com/office/drawing/2014/main" val="1284116090"/>
                    </a:ext>
                  </a:extLst>
                </a:gridCol>
              </a:tblGrid>
              <a:tr h="424773">
                <a:tc rowSpan="2">
                  <a:txBody>
                    <a:bodyPr/>
                    <a:lstStyle/>
                    <a:p>
                      <a:pPr algn="ctr">
                        <a:lnSpc>
                          <a:spcPct val="107000"/>
                        </a:lnSpc>
                        <a:spcAft>
                          <a:spcPts val="0"/>
                        </a:spcAft>
                      </a:pPr>
                      <a:r>
                        <a:rPr lang="en-ZA" sz="1100" kern="100">
                          <a:effectLst/>
                        </a:rPr>
                        <a:t>Parameter</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100" kern="100">
                          <a:effectLst/>
                        </a:rPr>
                        <a:t>Ambient Groundwater Quality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ZA"/>
                    </a:p>
                  </a:txBody>
                  <a:tcPr/>
                </a:tc>
                <a:tc rowSpan="2">
                  <a:txBody>
                    <a:bodyPr/>
                    <a:lstStyle/>
                    <a:p>
                      <a:pPr algn="ctr">
                        <a:lnSpc>
                          <a:spcPct val="107000"/>
                        </a:lnSpc>
                        <a:spcAft>
                          <a:spcPts val="0"/>
                        </a:spcAft>
                      </a:pPr>
                      <a:r>
                        <a:rPr lang="en-ZA" sz="1100" kern="100">
                          <a:effectLst/>
                        </a:rPr>
                        <a:t>Basic Human Needs Reserve</a:t>
                      </a:r>
                      <a:r>
                        <a:rPr lang="en-ZA" sz="1100" kern="100" baseline="30000">
                          <a:effectLst/>
                        </a:rPr>
                        <a:t>2)</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ZA" sz="1100" kern="100">
                          <a:effectLst/>
                        </a:rPr>
                        <a:t>Groundwater Quality Reserve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ZA"/>
                    </a:p>
                  </a:txBody>
                  <a:tcPr/>
                </a:tc>
                <a:extLst>
                  <a:ext uri="{0D108BD9-81ED-4DB2-BD59-A6C34878D82A}">
                    <a16:rowId xmlns:a16="http://schemas.microsoft.com/office/drawing/2014/main" val="1136813406"/>
                  </a:ext>
                </a:extLst>
              </a:tr>
              <a:tr h="407445">
                <a:tc vMerge="1">
                  <a:txBody>
                    <a:bodyPr/>
                    <a:lstStyle/>
                    <a:p>
                      <a:endParaRPr lang="en-ZA"/>
                    </a:p>
                  </a:txBody>
                  <a:tcPr/>
                </a:tc>
                <a:tc>
                  <a:txBody>
                    <a:bodyPr/>
                    <a:lstStyle/>
                    <a:p>
                      <a:pPr algn="ctr">
                        <a:lnSpc>
                          <a:spcPct val="107000"/>
                        </a:lnSpc>
                        <a:spcAft>
                          <a:spcPts val="0"/>
                        </a:spcAft>
                      </a:pPr>
                      <a:r>
                        <a:rPr lang="en-ZA" sz="1400" b="1" kern="100">
                          <a:effectLst/>
                        </a:rPr>
                        <a:t>Unconfined</a:t>
                      </a:r>
                      <a:endParaRPr lang="en-ZA" sz="14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400" b="1" kern="100" dirty="0">
                          <a:effectLst/>
                        </a:rPr>
                        <a:t>Confined</a:t>
                      </a:r>
                      <a:endParaRPr lang="en-ZA" sz="1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solidFill>
                      <a:srgbClr val="FFFF00"/>
                    </a:solidFill>
                  </a:tcPr>
                </a:tc>
                <a:tc vMerge="1">
                  <a:txBody>
                    <a:bodyPr/>
                    <a:lstStyle/>
                    <a:p>
                      <a:endParaRPr lang="en-ZA"/>
                    </a:p>
                  </a:txBody>
                  <a:tcPr/>
                </a:tc>
                <a:tc>
                  <a:txBody>
                    <a:bodyPr/>
                    <a:lstStyle/>
                    <a:p>
                      <a:pPr algn="ctr">
                        <a:lnSpc>
                          <a:spcPct val="107000"/>
                        </a:lnSpc>
                        <a:spcAft>
                          <a:spcPts val="0"/>
                        </a:spcAft>
                      </a:pPr>
                      <a:r>
                        <a:rPr lang="en-ZA" sz="1400" kern="100" dirty="0">
                          <a:effectLst/>
                        </a:rPr>
                        <a:t>Unconfined</a:t>
                      </a:r>
                      <a:endParaRPr lang="en-ZA"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tc>
                  <a:txBody>
                    <a:bodyPr/>
                    <a:lstStyle/>
                    <a:p>
                      <a:pPr algn="ctr">
                        <a:lnSpc>
                          <a:spcPct val="107000"/>
                        </a:lnSpc>
                        <a:spcAft>
                          <a:spcPts val="0"/>
                        </a:spcAft>
                      </a:pPr>
                      <a:r>
                        <a:rPr lang="en-ZA" sz="1400" kern="100" dirty="0">
                          <a:effectLst/>
                        </a:rPr>
                        <a:t>Confined</a:t>
                      </a:r>
                      <a:endParaRPr lang="en-ZA"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FFFF00"/>
                    </a:solidFill>
                  </a:tcPr>
                </a:tc>
                <a:extLst>
                  <a:ext uri="{0D108BD9-81ED-4DB2-BD59-A6C34878D82A}">
                    <a16:rowId xmlns:a16="http://schemas.microsoft.com/office/drawing/2014/main" val="1493697299"/>
                  </a:ext>
                </a:extLst>
              </a:tr>
              <a:tr h="212387">
                <a:tc>
                  <a:txBody>
                    <a:bodyPr/>
                    <a:lstStyle/>
                    <a:p>
                      <a:pPr algn="just">
                        <a:lnSpc>
                          <a:spcPct val="107000"/>
                        </a:lnSpc>
                        <a:spcAft>
                          <a:spcPts val="0"/>
                        </a:spcAft>
                      </a:pPr>
                      <a:r>
                        <a:rPr lang="en-ZA" sz="1100" kern="100">
                          <a:effectLst/>
                        </a:rPr>
                        <a:t>Calcium (mg/L) </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7,857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7,86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&lt;150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8,64</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8,6427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30592809"/>
                  </a:ext>
                </a:extLst>
              </a:tr>
              <a:tr h="407445">
                <a:tc>
                  <a:txBody>
                    <a:bodyPr/>
                    <a:lstStyle/>
                    <a:p>
                      <a:pPr algn="just">
                        <a:lnSpc>
                          <a:spcPct val="107000"/>
                        </a:lnSpc>
                        <a:spcAft>
                          <a:spcPts val="0"/>
                        </a:spcAft>
                      </a:pPr>
                      <a:r>
                        <a:rPr lang="en-ZA" sz="1100" kern="100">
                          <a:effectLst/>
                        </a:rPr>
                        <a:t>Magnesium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1,7717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dirty="0">
                          <a:effectLst/>
                        </a:rPr>
                        <a:t>1,77</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&lt;100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1,95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1,94887</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301098333"/>
                  </a:ext>
                </a:extLst>
              </a:tr>
              <a:tr h="145931">
                <a:tc>
                  <a:txBody>
                    <a:bodyPr/>
                    <a:lstStyle/>
                    <a:p>
                      <a:pPr algn="just">
                        <a:lnSpc>
                          <a:spcPct val="107000"/>
                        </a:lnSpc>
                        <a:spcAft>
                          <a:spcPts val="0"/>
                        </a:spcAft>
                      </a:pPr>
                      <a:r>
                        <a:rPr lang="en-ZA" sz="1100" kern="100">
                          <a:effectLst/>
                        </a:rPr>
                        <a:t>Sodium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12,9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12,90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&lt;200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14,19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14,19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470949741"/>
                  </a:ext>
                </a:extLst>
              </a:tr>
              <a:tr h="212387">
                <a:tc>
                  <a:txBody>
                    <a:bodyPr/>
                    <a:lstStyle/>
                    <a:p>
                      <a:pPr algn="just">
                        <a:lnSpc>
                          <a:spcPct val="107000"/>
                        </a:lnSpc>
                        <a:spcAft>
                          <a:spcPts val="0"/>
                        </a:spcAft>
                      </a:pPr>
                      <a:r>
                        <a:rPr lang="en-ZA" sz="1100" kern="100">
                          <a:effectLst/>
                        </a:rPr>
                        <a:t>Chloride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18,3</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18,30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&lt;200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20,13</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20,13</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63462373"/>
                  </a:ext>
                </a:extLst>
              </a:tr>
              <a:tr h="212387">
                <a:tc>
                  <a:txBody>
                    <a:bodyPr/>
                    <a:lstStyle/>
                    <a:p>
                      <a:pPr algn="just">
                        <a:lnSpc>
                          <a:spcPct val="107000"/>
                        </a:lnSpc>
                        <a:spcAft>
                          <a:spcPts val="0"/>
                        </a:spcAft>
                      </a:pPr>
                      <a:r>
                        <a:rPr lang="en-ZA" sz="1100" kern="100">
                          <a:effectLst/>
                        </a:rPr>
                        <a:t>Sulphate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1,90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&lt;400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2,09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2,09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614726502"/>
                  </a:ext>
                </a:extLst>
              </a:tr>
              <a:tr h="212387">
                <a:tc>
                  <a:txBody>
                    <a:bodyPr/>
                    <a:lstStyle/>
                    <a:p>
                      <a:pPr algn="just">
                        <a:lnSpc>
                          <a:spcPct val="107000"/>
                        </a:lnSpc>
                        <a:spcAft>
                          <a:spcPts val="0"/>
                        </a:spcAft>
                      </a:pPr>
                      <a:r>
                        <a:rPr lang="en-ZA" sz="1100" kern="100">
                          <a:effectLst/>
                        </a:rPr>
                        <a:t>Nitrate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0,3645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0,36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&lt;10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0,40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0,40095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022645414"/>
                  </a:ext>
                </a:extLst>
              </a:tr>
              <a:tr h="212387">
                <a:tc>
                  <a:txBody>
                    <a:bodyPr/>
                    <a:lstStyle/>
                    <a:p>
                      <a:pPr algn="just">
                        <a:lnSpc>
                          <a:spcPct val="107000"/>
                        </a:lnSpc>
                        <a:spcAft>
                          <a:spcPts val="0"/>
                        </a:spcAft>
                      </a:pPr>
                      <a:r>
                        <a:rPr lang="en-ZA" sz="1100" kern="100">
                          <a:effectLst/>
                        </a:rPr>
                        <a:t>Fluoride (mg/L)</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0,2645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0,26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&lt;1,0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0,29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0,29095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11439506"/>
                  </a:ext>
                </a:extLst>
              </a:tr>
              <a:tr h="212387">
                <a:tc>
                  <a:txBody>
                    <a:bodyPr/>
                    <a:lstStyle/>
                    <a:p>
                      <a:pPr algn="just">
                        <a:lnSpc>
                          <a:spcPct val="107000"/>
                        </a:lnSpc>
                        <a:spcAft>
                          <a:spcPts val="0"/>
                        </a:spcAft>
                      </a:pPr>
                      <a:r>
                        <a:rPr lang="en-ZA" sz="1100" kern="100">
                          <a:effectLst/>
                        </a:rPr>
                        <a:t>pH</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7,386</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7,39</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5.0 – 9.5</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6.65-8.12</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dirty="0">
                          <a:effectLst/>
                        </a:rPr>
                        <a:t>6.65-8.12</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17314028"/>
                  </a:ext>
                </a:extLst>
              </a:tr>
              <a:tr h="407445">
                <a:tc>
                  <a:txBody>
                    <a:bodyPr/>
                    <a:lstStyle/>
                    <a:p>
                      <a:pPr algn="just">
                        <a:lnSpc>
                          <a:spcPct val="107000"/>
                        </a:lnSpc>
                        <a:spcAft>
                          <a:spcPts val="0"/>
                        </a:spcAft>
                      </a:pPr>
                      <a:r>
                        <a:rPr lang="en-ZA" sz="1100" kern="100">
                          <a:effectLst/>
                        </a:rPr>
                        <a:t>Electrical Conductivity</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14,2</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ctr">
                        <a:lnSpc>
                          <a:spcPct val="107000"/>
                        </a:lnSpc>
                        <a:spcAft>
                          <a:spcPts val="0"/>
                        </a:spcAft>
                      </a:pPr>
                      <a:r>
                        <a:rPr lang="en-ZA" sz="1100" kern="100">
                          <a:effectLst/>
                        </a:rPr>
                        <a:t>14,20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&lt;150</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a:effectLst/>
                        </a:rPr>
                        <a:t>15,62</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ZA" sz="1100" kern="100" dirty="0">
                          <a:effectLst/>
                        </a:rPr>
                        <a:t>15,62</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658489199"/>
                  </a:ext>
                </a:extLst>
              </a:tr>
            </a:tbl>
          </a:graphicData>
        </a:graphic>
      </p:graphicFrame>
      <p:sp>
        <p:nvSpPr>
          <p:cNvPr id="3" name="Rectangle 2">
            <a:extLst>
              <a:ext uri="{FF2B5EF4-FFF2-40B4-BE49-F238E27FC236}">
                <a16:creationId xmlns:a16="http://schemas.microsoft.com/office/drawing/2014/main" id="{19AA0145-2D00-4048-ADF2-4FCD83069668}"/>
              </a:ext>
            </a:extLst>
          </p:cNvPr>
          <p:cNvSpPr/>
          <p:nvPr/>
        </p:nvSpPr>
        <p:spPr>
          <a:xfrm>
            <a:off x="926954" y="124712"/>
            <a:ext cx="5000280" cy="584775"/>
          </a:xfrm>
          <a:prstGeom prst="rect">
            <a:avLst/>
          </a:prstGeom>
          <a:solidFill>
            <a:srgbClr val="FFFF00"/>
          </a:solidFill>
        </p:spPr>
        <p:txBody>
          <a:bodyPr wrap="none">
            <a:spAutoFit/>
          </a:bodyPr>
          <a:lstStyle/>
          <a:p>
            <a:r>
              <a:rPr lang="en-US" sz="3200" b="1" dirty="0"/>
              <a:t>Upper Berg: Quality Reserve</a:t>
            </a:r>
            <a:endParaRPr lang="en-ZA" sz="3200" dirty="0"/>
          </a:p>
        </p:txBody>
      </p:sp>
      <p:sp>
        <p:nvSpPr>
          <p:cNvPr id="4" name="Rectangle 3">
            <a:extLst>
              <a:ext uri="{FF2B5EF4-FFF2-40B4-BE49-F238E27FC236}">
                <a16:creationId xmlns:a16="http://schemas.microsoft.com/office/drawing/2014/main" id="{8C98EC18-0FC3-46EB-B8F3-ACCDA6C4FCF4}"/>
              </a:ext>
            </a:extLst>
          </p:cNvPr>
          <p:cNvSpPr/>
          <p:nvPr/>
        </p:nvSpPr>
        <p:spPr>
          <a:xfrm>
            <a:off x="857413" y="1060491"/>
            <a:ext cx="7546874" cy="461665"/>
          </a:xfrm>
          <a:prstGeom prst="rect">
            <a:avLst/>
          </a:prstGeom>
        </p:spPr>
        <p:txBody>
          <a:bodyPr wrap="none">
            <a:spAutoFit/>
          </a:bodyPr>
          <a:lstStyle/>
          <a:p>
            <a:r>
              <a:rPr lang="en-US" sz="2400" b="1" dirty="0"/>
              <a:t>The New Template for a quality component of the Reserve</a:t>
            </a:r>
            <a:endParaRPr lang="en-ZA" sz="2400" dirty="0"/>
          </a:p>
        </p:txBody>
      </p:sp>
      <p:sp>
        <p:nvSpPr>
          <p:cNvPr id="5" name="Rectangle 4">
            <a:extLst>
              <a:ext uri="{FF2B5EF4-FFF2-40B4-BE49-F238E27FC236}">
                <a16:creationId xmlns:a16="http://schemas.microsoft.com/office/drawing/2014/main" id="{50F66B0A-A5B5-4572-890F-D9A8DF30E711}"/>
              </a:ext>
            </a:extLst>
          </p:cNvPr>
          <p:cNvSpPr/>
          <p:nvPr/>
        </p:nvSpPr>
        <p:spPr>
          <a:xfrm>
            <a:off x="122808" y="4772857"/>
            <a:ext cx="9660384" cy="1200329"/>
          </a:xfrm>
          <a:prstGeom prst="rect">
            <a:avLst/>
          </a:prstGeom>
          <a:solidFill>
            <a:srgbClr val="FFFF00"/>
          </a:solidFill>
        </p:spPr>
        <p:txBody>
          <a:bodyPr wrap="square">
            <a:spAutoFit/>
          </a:bodyPr>
          <a:lstStyle/>
          <a:p>
            <a:r>
              <a:rPr lang="en-ZA" kern="0" dirty="0">
                <a:latin typeface="Bookman Old Style" panose="02050604050505020204" pitchFamily="18" charset="0"/>
                <a:ea typeface="Calibri" panose="020F0502020204030204" pitchFamily="34" charset="0"/>
                <a:cs typeface="Times New Roman" panose="02020603050405020304" pitchFamily="18" charset="0"/>
              </a:rPr>
              <a:t>Under these circumstances, site-specific data should be obtained and used to determine more representative local ambient groundwater quality conditions at the site. This Chief Directorate should be notified of such incidences, so as to revise the Reserve accordingly. For example, Iron, Manganese, and pathogens among others.</a:t>
            </a:r>
            <a:endParaRPr lang="en-ZA" dirty="0"/>
          </a:p>
        </p:txBody>
      </p:sp>
    </p:spTree>
    <p:extLst>
      <p:ext uri="{BB962C8B-B14F-4D97-AF65-F5344CB8AC3E}">
        <p14:creationId xmlns:p14="http://schemas.microsoft.com/office/powerpoint/2010/main" val="238074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4">
            <a:extLst>
              <a:ext uri="{FF2B5EF4-FFF2-40B4-BE49-F238E27FC236}">
                <a16:creationId xmlns:a16="http://schemas.microsoft.com/office/drawing/2014/main" id="{4856F748-395B-4FEC-BF5B-BF874F8CAA3C}"/>
              </a:ext>
            </a:extLst>
          </p:cNvPr>
          <p:cNvPicPr>
            <a:picLocks noChangeAspect="1"/>
          </p:cNvPicPr>
          <p:nvPr/>
        </p:nvPicPr>
        <p:blipFill rotWithShape="1">
          <a:blip r:embed="rId2">
            <a:extLst>
              <a:ext uri="{28A0092B-C50C-407E-A947-70E740481C1C}">
                <a14:useLocalDpi xmlns:a14="http://schemas.microsoft.com/office/drawing/2010/main" val="0"/>
              </a:ext>
            </a:extLst>
          </a:blip>
          <a:srcRect l="981" t="1701" r="2834" b="2363"/>
          <a:stretch/>
        </p:blipFill>
        <p:spPr bwMode="auto">
          <a:xfrm>
            <a:off x="434265" y="622007"/>
            <a:ext cx="9037469" cy="51934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83F16BA7-9FCD-45D9-9794-4CB29636EAD3}"/>
              </a:ext>
            </a:extLst>
          </p:cNvPr>
          <p:cNvSpPr txBox="1">
            <a:spLocks noGrp="1"/>
          </p:cNvSpPr>
          <p:nvPr>
            <p:ph type="title"/>
          </p:nvPr>
        </p:nvSpPr>
        <p:spPr bwMode="auto">
          <a:xfrm>
            <a:off x="301725" y="0"/>
            <a:ext cx="9395855" cy="622007"/>
          </a:xfrm>
          <a:prstGeom prst="rect">
            <a:avLst/>
          </a:prstGeom>
          <a:solidFill>
            <a:srgbClr val="FFFF00"/>
          </a:solidFill>
        </p:spPr>
        <p:txBody>
          <a:bodyPr>
            <a:normAutofit fontScale="90000"/>
          </a:bodyPr>
          <a:lstStyle>
            <a:lvl1pPr algn="ctr" defTabSz="457200" rtl="0" eaLnBrk="0" fontAlgn="base" hangingPunct="0">
              <a:spcBef>
                <a:spcPct val="0"/>
              </a:spcBef>
              <a:spcAft>
                <a:spcPct val="0"/>
              </a:spcAft>
              <a:defRPr sz="4400" kern="1200">
                <a:solidFill>
                  <a:schemeClr val="tx1"/>
                </a:solidFill>
                <a:latin typeface="Arial"/>
                <a:ea typeface="ＭＳ Ｐゴシック" pitchFamily="-108" charset="-128"/>
                <a:cs typeface="ＭＳ Ｐゴシック" pitchFamily="-108" charset="-128"/>
              </a:defRPr>
            </a:lvl1pPr>
            <a:lvl2pPr algn="ctr" defTabSz="457200" rtl="0" eaLnBrk="0" fontAlgn="base" hangingPunct="0">
              <a:spcBef>
                <a:spcPct val="0"/>
              </a:spcBef>
              <a:spcAft>
                <a:spcPct val="0"/>
              </a:spcAft>
              <a:defRPr sz="4400">
                <a:solidFill>
                  <a:schemeClr val="tx1"/>
                </a:solidFill>
                <a:latin typeface="Arial" charset="0"/>
                <a:ea typeface="ＭＳ Ｐゴシック" pitchFamily="-108" charset="-128"/>
                <a:cs typeface="ＭＳ Ｐゴシック" pitchFamily="-108" charset="-128"/>
              </a:defRPr>
            </a:lvl2pPr>
            <a:lvl3pPr algn="ctr" defTabSz="457200" rtl="0" eaLnBrk="0" fontAlgn="base" hangingPunct="0">
              <a:spcBef>
                <a:spcPct val="0"/>
              </a:spcBef>
              <a:spcAft>
                <a:spcPct val="0"/>
              </a:spcAft>
              <a:defRPr sz="4400">
                <a:solidFill>
                  <a:schemeClr val="tx1"/>
                </a:solidFill>
                <a:latin typeface="Arial" charset="0"/>
                <a:ea typeface="ＭＳ Ｐゴシック" pitchFamily="-108" charset="-128"/>
                <a:cs typeface="ＭＳ Ｐゴシック" pitchFamily="-108" charset="-128"/>
              </a:defRPr>
            </a:lvl3pPr>
            <a:lvl4pPr algn="ctr" defTabSz="457200" rtl="0" eaLnBrk="0" fontAlgn="base" hangingPunct="0">
              <a:spcBef>
                <a:spcPct val="0"/>
              </a:spcBef>
              <a:spcAft>
                <a:spcPct val="0"/>
              </a:spcAft>
              <a:defRPr sz="4400">
                <a:solidFill>
                  <a:schemeClr val="tx1"/>
                </a:solidFill>
                <a:latin typeface="Arial" charset="0"/>
                <a:ea typeface="ＭＳ Ｐゴシック" pitchFamily="-108" charset="-128"/>
                <a:cs typeface="ＭＳ Ｐゴシック" pitchFamily="-108" charset="-128"/>
              </a:defRPr>
            </a:lvl4pPr>
            <a:lvl5pPr algn="ctr" defTabSz="457200" rtl="0" eaLnBrk="0" fontAlgn="base" hangingPunct="0">
              <a:spcBef>
                <a:spcPct val="0"/>
              </a:spcBef>
              <a:spcAft>
                <a:spcPct val="0"/>
              </a:spcAft>
              <a:defRPr sz="4400">
                <a:solidFill>
                  <a:schemeClr val="tx1"/>
                </a:solidFill>
                <a:latin typeface="Arial" charset="0"/>
                <a:ea typeface="ＭＳ Ｐゴシック" pitchFamily="-108" charset="-128"/>
                <a:cs typeface="ＭＳ Ｐゴシック" pitchFamily="-108" charset="-128"/>
              </a:defRPr>
            </a:lvl5pPr>
            <a:lvl6pPr marL="457200" algn="ctr" defTabSz="457200" rtl="0" eaLnBrk="1" fontAlgn="base" hangingPunct="1">
              <a:spcBef>
                <a:spcPct val="0"/>
              </a:spcBef>
              <a:spcAft>
                <a:spcPct val="0"/>
              </a:spcAft>
              <a:defRPr sz="4400">
                <a:solidFill>
                  <a:schemeClr val="tx1"/>
                </a:solidFill>
                <a:latin typeface="Calibri" pitchFamily="-108" charset="0"/>
                <a:ea typeface="ＭＳ Ｐゴシック" pitchFamily="-108" charset="-128"/>
                <a:cs typeface="ＭＳ Ｐゴシック" pitchFamily="-108" charset="-128"/>
              </a:defRPr>
            </a:lvl6pPr>
            <a:lvl7pPr marL="914400" algn="ctr" defTabSz="457200" rtl="0" eaLnBrk="1" fontAlgn="base" hangingPunct="1">
              <a:spcBef>
                <a:spcPct val="0"/>
              </a:spcBef>
              <a:spcAft>
                <a:spcPct val="0"/>
              </a:spcAft>
              <a:defRPr sz="4400">
                <a:solidFill>
                  <a:schemeClr val="tx1"/>
                </a:solidFill>
                <a:latin typeface="Calibri" pitchFamily="-108" charset="0"/>
                <a:ea typeface="ＭＳ Ｐゴシック" pitchFamily="-108" charset="-128"/>
                <a:cs typeface="ＭＳ Ｐゴシック" pitchFamily="-108" charset="-128"/>
              </a:defRPr>
            </a:lvl7pPr>
            <a:lvl8pPr marL="1371600" algn="ctr" defTabSz="457200" rtl="0" eaLnBrk="1" fontAlgn="base" hangingPunct="1">
              <a:spcBef>
                <a:spcPct val="0"/>
              </a:spcBef>
              <a:spcAft>
                <a:spcPct val="0"/>
              </a:spcAft>
              <a:defRPr sz="4400">
                <a:solidFill>
                  <a:schemeClr val="tx1"/>
                </a:solidFill>
                <a:latin typeface="Calibri" pitchFamily="-108" charset="0"/>
                <a:ea typeface="ＭＳ Ｐゴシック" pitchFamily="-108" charset="-128"/>
                <a:cs typeface="ＭＳ Ｐゴシック" pitchFamily="-108" charset="-128"/>
              </a:defRPr>
            </a:lvl8pPr>
            <a:lvl9pPr marL="1828800" algn="ctr" defTabSz="457200" rtl="0" eaLnBrk="1" fontAlgn="base" hangingPunct="1">
              <a:spcBef>
                <a:spcPct val="0"/>
              </a:spcBef>
              <a:spcAft>
                <a:spcPct val="0"/>
              </a:spcAft>
              <a:defRPr sz="4400">
                <a:solidFill>
                  <a:schemeClr val="tx1"/>
                </a:solidFill>
                <a:latin typeface="Calibri" pitchFamily="-108" charset="0"/>
                <a:ea typeface="ＭＳ Ｐゴシック" pitchFamily="-108" charset="-128"/>
                <a:cs typeface="ＭＳ Ｐゴシック" pitchFamily="-108" charset="-128"/>
              </a:defRPr>
            </a:lvl9pPr>
          </a:lstStyle>
          <a:p>
            <a:pPr>
              <a:defRPr/>
            </a:pPr>
            <a:br>
              <a:rPr lang="en-US" altLang="en-US" sz="2500" b="1" dirty="0">
                <a:solidFill>
                  <a:srgbClr val="0070C0"/>
                </a:solidFill>
                <a:effectLst>
                  <a:outerShdw blurRad="38100" dist="38100" dir="2700000" algn="tl">
                    <a:srgbClr val="000000">
                      <a:alpha val="43137"/>
                    </a:srgbClr>
                  </a:outerShdw>
                </a:effectLst>
                <a:latin typeface="+mj-lt"/>
                <a:ea typeface="MS PGothic" pitchFamily="34" charset="-128"/>
              </a:rPr>
            </a:br>
            <a:br>
              <a:rPr lang="en-US" altLang="en-US" sz="2500" b="1" dirty="0">
                <a:solidFill>
                  <a:srgbClr val="0070C0"/>
                </a:solidFill>
                <a:effectLst>
                  <a:outerShdw blurRad="38100" dist="38100" dir="2700000" algn="tl">
                    <a:srgbClr val="000000">
                      <a:alpha val="43137"/>
                    </a:srgbClr>
                  </a:outerShdw>
                </a:effectLst>
                <a:latin typeface="+mj-lt"/>
                <a:ea typeface="MS PGothic" pitchFamily="34" charset="-128"/>
              </a:rPr>
            </a:br>
            <a:br>
              <a:rPr lang="en-US" altLang="en-US" sz="2500" b="1" dirty="0">
                <a:solidFill>
                  <a:srgbClr val="0070C0"/>
                </a:solidFill>
                <a:effectLst>
                  <a:outerShdw blurRad="38100" dist="38100" dir="2700000" algn="tl">
                    <a:srgbClr val="000000">
                      <a:alpha val="43137"/>
                    </a:srgbClr>
                  </a:outerShdw>
                </a:effectLst>
                <a:latin typeface="+mj-lt"/>
                <a:ea typeface="MS PGothic" pitchFamily="34" charset="-128"/>
              </a:rPr>
            </a:br>
            <a:r>
              <a:rPr lang="en-US" altLang="en-US" sz="4000" b="1" dirty="0">
                <a:latin typeface="+mj-lt"/>
                <a:ea typeface="MS PGothic" pitchFamily="34" charset="-128"/>
              </a:rPr>
              <a:t>Quantitative Water Quality Classes</a:t>
            </a:r>
          </a:p>
          <a:p>
            <a:pPr>
              <a:defRPr/>
            </a:pPr>
            <a:endParaRPr lang="en-US" altLang="en-US" sz="3400" b="1" dirty="0">
              <a:solidFill>
                <a:srgbClr val="00B050"/>
              </a:solidFill>
              <a:effectLst>
                <a:outerShdw blurRad="38100" dist="38100" dir="2700000" algn="tl">
                  <a:srgbClr val="000000">
                    <a:alpha val="43137"/>
                  </a:srgbClr>
                </a:outerShdw>
              </a:effectLst>
              <a:latin typeface="+mj-lt"/>
              <a:ea typeface="MS PGothic" pitchFamily="34" charset="-128"/>
            </a:endParaRPr>
          </a:p>
          <a:p>
            <a:pPr>
              <a:defRPr/>
            </a:pPr>
            <a:endParaRPr lang="en-US" altLang="en-US" sz="3600" b="1" dirty="0">
              <a:solidFill>
                <a:srgbClr val="00B050"/>
              </a:solidFill>
              <a:effectLst>
                <a:outerShdw blurRad="38100" dist="38100" dir="2700000" algn="tl">
                  <a:srgbClr val="000000">
                    <a:alpha val="43137"/>
                  </a:srgbClr>
                </a:outerShdw>
              </a:effectLst>
              <a:latin typeface="+mj-lt"/>
              <a:ea typeface="MS PGothic" pitchFamily="34" charset="-128"/>
            </a:endParaRPr>
          </a:p>
        </p:txBody>
      </p:sp>
      <p:sp>
        <p:nvSpPr>
          <p:cNvPr id="6" name="Rectangle 5">
            <a:extLst>
              <a:ext uri="{FF2B5EF4-FFF2-40B4-BE49-F238E27FC236}">
                <a16:creationId xmlns:a16="http://schemas.microsoft.com/office/drawing/2014/main" id="{F47FFDFE-057D-402D-B9E4-B5DD25081525}"/>
              </a:ext>
            </a:extLst>
          </p:cNvPr>
          <p:cNvSpPr/>
          <p:nvPr/>
        </p:nvSpPr>
        <p:spPr>
          <a:xfrm>
            <a:off x="145242" y="5975786"/>
            <a:ext cx="9708819" cy="923330"/>
          </a:xfrm>
          <a:prstGeom prst="rect">
            <a:avLst/>
          </a:prstGeom>
          <a:solidFill>
            <a:srgbClr val="FFFF00"/>
          </a:solidFill>
        </p:spPr>
        <p:txBody>
          <a:bodyPr wrap="square">
            <a:spAutoFit/>
          </a:bodyPr>
          <a:lstStyle/>
          <a:p>
            <a:r>
              <a:rPr lang="en-GB" dirty="0">
                <a:solidFill>
                  <a:srgbClr val="000099"/>
                </a:solidFill>
                <a:latin typeface="Arial" charset="0"/>
                <a:ea typeface="Times New Roman" pitchFamily="18" charset="0"/>
                <a:cs typeface="Arial" charset="0"/>
              </a:rPr>
              <a:t>The software will consider these water quality variables beyond the EC value for water quality</a:t>
            </a:r>
          </a:p>
          <a:p>
            <a:r>
              <a:rPr lang="en-GB" dirty="0">
                <a:solidFill>
                  <a:srgbClr val="000099"/>
                </a:solidFill>
                <a:latin typeface="Arial" charset="0"/>
                <a:ea typeface="Times New Roman" pitchFamily="18" charset="0"/>
                <a:cs typeface="Arial" charset="0"/>
              </a:rPr>
              <a:t>All PSPs will start using all these variables in their assignments beyond the EC value</a:t>
            </a:r>
          </a:p>
          <a:p>
            <a:r>
              <a:rPr lang="en-GB" dirty="0">
                <a:solidFill>
                  <a:srgbClr val="000099"/>
                </a:solidFill>
                <a:latin typeface="Arial" charset="0"/>
                <a:ea typeface="Times New Roman" pitchFamily="18" charset="0"/>
                <a:cs typeface="Arial" charset="0"/>
              </a:rPr>
              <a:t>The software will include the value for charge balance for quality assurance of water quality</a:t>
            </a:r>
          </a:p>
        </p:txBody>
      </p:sp>
    </p:spTree>
    <p:extLst>
      <p:ext uri="{BB962C8B-B14F-4D97-AF65-F5344CB8AC3E}">
        <p14:creationId xmlns:p14="http://schemas.microsoft.com/office/powerpoint/2010/main" val="18698534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A99D116-D133-42CC-A974-485781AA8000}"/>
              </a:ext>
            </a:extLst>
          </p:cNvPr>
          <p:cNvSpPr/>
          <p:nvPr/>
        </p:nvSpPr>
        <p:spPr>
          <a:xfrm>
            <a:off x="0" y="0"/>
            <a:ext cx="9800947" cy="1138773"/>
          </a:xfrm>
          <a:prstGeom prst="rect">
            <a:avLst/>
          </a:prstGeom>
          <a:solidFill>
            <a:srgbClr val="FFFF00"/>
          </a:solidFill>
        </p:spPr>
        <p:txBody>
          <a:bodyPr wrap="square">
            <a:spAutoFit/>
          </a:bodyPr>
          <a:lstStyle/>
          <a:p>
            <a:pPr algn="ctr">
              <a:defRPr/>
            </a:pPr>
            <a:r>
              <a:rPr lang="en-US" sz="3400" b="1" dirty="0">
                <a:latin typeface="+mj-lt"/>
                <a:ea typeface="ＭＳ Ｐゴシック" panose="020B0600070205080204" pitchFamily="34" charset="-128"/>
              </a:rPr>
              <a:t>Groundwater Reserve Determination Quality Component: The Process to be followed</a:t>
            </a:r>
          </a:p>
        </p:txBody>
      </p:sp>
      <p:sp>
        <p:nvSpPr>
          <p:cNvPr id="6" name="Rectangle 5">
            <a:extLst>
              <a:ext uri="{FF2B5EF4-FFF2-40B4-BE49-F238E27FC236}">
                <a16:creationId xmlns:a16="http://schemas.microsoft.com/office/drawing/2014/main" id="{EEB55C3A-6270-44AA-B6FD-563B56C58CDC}"/>
              </a:ext>
            </a:extLst>
          </p:cNvPr>
          <p:cNvSpPr/>
          <p:nvPr/>
        </p:nvSpPr>
        <p:spPr>
          <a:xfrm>
            <a:off x="0" y="1555780"/>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1: Identification of the study area [Quaternary catchment] </a:t>
            </a:r>
          </a:p>
        </p:txBody>
      </p:sp>
      <p:sp>
        <p:nvSpPr>
          <p:cNvPr id="7" name="Rectangle 6">
            <a:extLst>
              <a:ext uri="{FF2B5EF4-FFF2-40B4-BE49-F238E27FC236}">
                <a16:creationId xmlns:a16="http://schemas.microsoft.com/office/drawing/2014/main" id="{50DB9684-EC15-4A36-A21A-35DA6EF3D717}"/>
              </a:ext>
            </a:extLst>
          </p:cNvPr>
          <p:cNvSpPr/>
          <p:nvPr/>
        </p:nvSpPr>
        <p:spPr>
          <a:xfrm>
            <a:off x="0" y="2166060"/>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2: Sourcing data for the study area [Data collection/data acquisition task] </a:t>
            </a:r>
          </a:p>
        </p:txBody>
      </p:sp>
      <p:sp>
        <p:nvSpPr>
          <p:cNvPr id="8" name="Rectangle 7">
            <a:extLst>
              <a:ext uri="{FF2B5EF4-FFF2-40B4-BE49-F238E27FC236}">
                <a16:creationId xmlns:a16="http://schemas.microsoft.com/office/drawing/2014/main" id="{696495DC-2C52-4B4F-9C54-C72DC0E83623}"/>
              </a:ext>
            </a:extLst>
          </p:cNvPr>
          <p:cNvSpPr/>
          <p:nvPr/>
        </p:nvSpPr>
        <p:spPr>
          <a:xfrm>
            <a:off x="0" y="2949614"/>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3: Soring and coding the collected data [Data cleaning/data processing task] </a:t>
            </a:r>
          </a:p>
        </p:txBody>
      </p:sp>
      <p:sp>
        <p:nvSpPr>
          <p:cNvPr id="9" name="Rectangle 8">
            <a:extLst>
              <a:ext uri="{FF2B5EF4-FFF2-40B4-BE49-F238E27FC236}">
                <a16:creationId xmlns:a16="http://schemas.microsoft.com/office/drawing/2014/main" id="{99546D16-8F61-4971-9BC1-EBA7C5EA773D}"/>
              </a:ext>
            </a:extLst>
          </p:cNvPr>
          <p:cNvSpPr/>
          <p:nvPr/>
        </p:nvSpPr>
        <p:spPr>
          <a:xfrm>
            <a:off x="0" y="3585308"/>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4: Analysis of the processed data using descriptive statistics [Data analysis task] </a:t>
            </a:r>
          </a:p>
        </p:txBody>
      </p:sp>
      <p:sp>
        <p:nvSpPr>
          <p:cNvPr id="10" name="Rectangle 9">
            <a:extLst>
              <a:ext uri="{FF2B5EF4-FFF2-40B4-BE49-F238E27FC236}">
                <a16:creationId xmlns:a16="http://schemas.microsoft.com/office/drawing/2014/main" id="{70CFAC02-64E8-4178-A8E5-4A5C187AAD09}"/>
              </a:ext>
            </a:extLst>
          </p:cNvPr>
          <p:cNvSpPr/>
          <p:nvPr/>
        </p:nvSpPr>
        <p:spPr>
          <a:xfrm>
            <a:off x="0" y="4304580"/>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5: Assessing water quality class per variable </a:t>
            </a:r>
          </a:p>
        </p:txBody>
      </p:sp>
      <p:sp>
        <p:nvSpPr>
          <p:cNvPr id="11" name="Rectangle 10">
            <a:extLst>
              <a:ext uri="{FF2B5EF4-FFF2-40B4-BE49-F238E27FC236}">
                <a16:creationId xmlns:a16="http://schemas.microsoft.com/office/drawing/2014/main" id="{0FAF5E9A-148F-43A8-82B2-8643F3137B3B}"/>
              </a:ext>
            </a:extLst>
          </p:cNvPr>
          <p:cNvSpPr/>
          <p:nvPr/>
        </p:nvSpPr>
        <p:spPr>
          <a:xfrm>
            <a:off x="0" y="5011927"/>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6: Assessing water quality class per study area</a:t>
            </a:r>
          </a:p>
        </p:txBody>
      </p:sp>
      <p:sp>
        <p:nvSpPr>
          <p:cNvPr id="12" name="Rectangle 11">
            <a:extLst>
              <a:ext uri="{FF2B5EF4-FFF2-40B4-BE49-F238E27FC236}">
                <a16:creationId xmlns:a16="http://schemas.microsoft.com/office/drawing/2014/main" id="{DB1593DD-6D67-47F8-84F3-548205A72CF7}"/>
              </a:ext>
            </a:extLst>
          </p:cNvPr>
          <p:cNvSpPr/>
          <p:nvPr/>
        </p:nvSpPr>
        <p:spPr>
          <a:xfrm>
            <a:off x="0" y="5731199"/>
            <a:ext cx="9577526" cy="402546"/>
          </a:xfrm>
          <a:prstGeom prst="rect">
            <a:avLst/>
          </a:prstGeom>
          <a:solidFill>
            <a:schemeClr val="tx1"/>
          </a:solidFill>
        </p:spPr>
        <p:txBody>
          <a:bodyPr wrap="square">
            <a:spAutoFit/>
          </a:bodyPr>
          <a:lstStyle/>
          <a:p>
            <a:pPr algn="just">
              <a:lnSpc>
                <a:spcPct val="120000"/>
              </a:lnSpc>
              <a:spcAft>
                <a:spcPts val="0"/>
              </a:spcAft>
            </a:pPr>
            <a:r>
              <a:rPr lang="en-ZA" dirty="0">
                <a:solidFill>
                  <a:schemeClr val="bg1"/>
                </a:solidFill>
                <a:latin typeface="Calibri" panose="020F0502020204030204" pitchFamily="34" charset="0"/>
                <a:ea typeface="Times New Roman" panose="02020603050405020304" pitchFamily="18" charset="0"/>
                <a:cs typeface="Calibri" panose="020F0502020204030204" pitchFamily="34" charset="0"/>
              </a:rPr>
              <a:t>STEP 7: Determination of the reserve limits </a:t>
            </a:r>
          </a:p>
        </p:txBody>
      </p:sp>
      <p:sp>
        <p:nvSpPr>
          <p:cNvPr id="13" name="Arrow: Down 12">
            <a:extLst>
              <a:ext uri="{FF2B5EF4-FFF2-40B4-BE49-F238E27FC236}">
                <a16:creationId xmlns:a16="http://schemas.microsoft.com/office/drawing/2014/main" id="{93CA594E-42CC-496D-A774-71104ECB7AD4}"/>
              </a:ext>
            </a:extLst>
          </p:cNvPr>
          <p:cNvSpPr/>
          <p:nvPr/>
        </p:nvSpPr>
        <p:spPr>
          <a:xfrm>
            <a:off x="3372184" y="1927619"/>
            <a:ext cx="152251" cy="233148"/>
          </a:xfrm>
          <a:prstGeom prst="downArrow">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Arrow: Down 15">
            <a:extLst>
              <a:ext uri="{FF2B5EF4-FFF2-40B4-BE49-F238E27FC236}">
                <a16:creationId xmlns:a16="http://schemas.microsoft.com/office/drawing/2014/main" id="{1B16B027-9F4A-431C-BA53-B5AC089B4D3F}"/>
              </a:ext>
            </a:extLst>
          </p:cNvPr>
          <p:cNvSpPr/>
          <p:nvPr/>
        </p:nvSpPr>
        <p:spPr>
          <a:xfrm>
            <a:off x="3366414" y="2573280"/>
            <a:ext cx="152251" cy="233148"/>
          </a:xfrm>
          <a:prstGeom prst="downArrow">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7" name="Arrow: Down 16">
            <a:extLst>
              <a:ext uri="{FF2B5EF4-FFF2-40B4-BE49-F238E27FC236}">
                <a16:creationId xmlns:a16="http://schemas.microsoft.com/office/drawing/2014/main" id="{F713C34C-A52C-4A3C-99B3-CEAC645B5100}"/>
              </a:ext>
            </a:extLst>
          </p:cNvPr>
          <p:cNvSpPr/>
          <p:nvPr/>
        </p:nvSpPr>
        <p:spPr>
          <a:xfrm>
            <a:off x="3372184" y="3352160"/>
            <a:ext cx="152251" cy="233148"/>
          </a:xfrm>
          <a:prstGeom prst="downArrow">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Arrow: Down 17">
            <a:extLst>
              <a:ext uri="{FF2B5EF4-FFF2-40B4-BE49-F238E27FC236}">
                <a16:creationId xmlns:a16="http://schemas.microsoft.com/office/drawing/2014/main" id="{D44B9BBC-6E13-447B-A0A3-61934087AF4B}"/>
              </a:ext>
            </a:extLst>
          </p:cNvPr>
          <p:cNvSpPr/>
          <p:nvPr/>
        </p:nvSpPr>
        <p:spPr>
          <a:xfrm>
            <a:off x="3389272" y="3987730"/>
            <a:ext cx="152251" cy="233148"/>
          </a:xfrm>
          <a:prstGeom prst="downArrow">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Arrow: Down 18">
            <a:extLst>
              <a:ext uri="{FF2B5EF4-FFF2-40B4-BE49-F238E27FC236}">
                <a16:creationId xmlns:a16="http://schemas.microsoft.com/office/drawing/2014/main" id="{0FD56E14-8645-4815-BAF4-7036D7E64FAB}"/>
              </a:ext>
            </a:extLst>
          </p:cNvPr>
          <p:cNvSpPr/>
          <p:nvPr/>
        </p:nvSpPr>
        <p:spPr>
          <a:xfrm>
            <a:off x="3372184" y="4695201"/>
            <a:ext cx="152251" cy="233148"/>
          </a:xfrm>
          <a:prstGeom prst="downArrow">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Arrow: Down 19">
            <a:extLst>
              <a:ext uri="{FF2B5EF4-FFF2-40B4-BE49-F238E27FC236}">
                <a16:creationId xmlns:a16="http://schemas.microsoft.com/office/drawing/2014/main" id="{E292A539-138A-46F3-BCC4-1B8D06E28778}"/>
              </a:ext>
            </a:extLst>
          </p:cNvPr>
          <p:cNvSpPr/>
          <p:nvPr/>
        </p:nvSpPr>
        <p:spPr>
          <a:xfrm>
            <a:off x="3372184" y="5438918"/>
            <a:ext cx="152251" cy="233148"/>
          </a:xfrm>
          <a:prstGeom prst="downArrow">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a:extLst>
              <a:ext uri="{FF2B5EF4-FFF2-40B4-BE49-F238E27FC236}">
                <a16:creationId xmlns:a16="http://schemas.microsoft.com/office/drawing/2014/main" id="{D362E32F-29C9-44D5-AC29-B09EE312CC76}"/>
              </a:ext>
            </a:extLst>
          </p:cNvPr>
          <p:cNvSpPr/>
          <p:nvPr/>
        </p:nvSpPr>
        <p:spPr>
          <a:xfrm>
            <a:off x="0" y="6192878"/>
            <a:ext cx="9859937" cy="646331"/>
          </a:xfrm>
          <a:prstGeom prst="rect">
            <a:avLst/>
          </a:prstGeom>
          <a:solidFill>
            <a:srgbClr val="FFFF00"/>
          </a:solidFill>
        </p:spPr>
        <p:txBody>
          <a:bodyPr wrap="square">
            <a:spAutoFit/>
          </a:bodyPr>
          <a:lstStyle/>
          <a:p>
            <a:r>
              <a:rPr lang="en-GB" dirty="0">
                <a:solidFill>
                  <a:srgbClr val="000099"/>
                </a:solidFill>
                <a:latin typeface="Arial" charset="0"/>
                <a:ea typeface="Times New Roman" pitchFamily="18" charset="0"/>
                <a:cs typeface="Arial" charset="0"/>
              </a:rPr>
              <a:t>Details under each step are provided in the upcoming report. Today’s presentation is for progress made so far and the </a:t>
            </a:r>
            <a:r>
              <a:rPr lang="en-GB" dirty="0" err="1">
                <a:solidFill>
                  <a:srgbClr val="000099"/>
                </a:solidFill>
                <a:latin typeface="Arial" charset="0"/>
                <a:ea typeface="Times New Roman" pitchFamily="18" charset="0"/>
                <a:cs typeface="Arial" charset="0"/>
              </a:rPr>
              <a:t>wayforward</a:t>
            </a:r>
            <a:endParaRPr lang="en-GB" dirty="0">
              <a:solidFill>
                <a:srgbClr val="000099"/>
              </a:solidFill>
              <a:latin typeface="Arial" charset="0"/>
              <a:ea typeface="Times New Roman" pitchFamily="18" charset="0"/>
              <a:cs typeface="Arial" charset="0"/>
            </a:endParaRPr>
          </a:p>
        </p:txBody>
      </p:sp>
    </p:spTree>
    <p:extLst>
      <p:ext uri="{BB962C8B-B14F-4D97-AF65-F5344CB8AC3E}">
        <p14:creationId xmlns:p14="http://schemas.microsoft.com/office/powerpoint/2010/main" val="35364816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73F60-C5E7-412D-8664-4B9CB8E8E3A3}"/>
              </a:ext>
            </a:extLst>
          </p:cNvPr>
          <p:cNvSpPr>
            <a:spLocks noGrp="1"/>
          </p:cNvSpPr>
          <p:nvPr>
            <p:ph type="ctrTitle"/>
          </p:nvPr>
        </p:nvSpPr>
        <p:spPr>
          <a:xfrm>
            <a:off x="88778" y="1219200"/>
            <a:ext cx="9419206" cy="1470025"/>
          </a:xfrm>
          <a:solidFill>
            <a:srgbClr val="FFFF00"/>
          </a:solidFill>
        </p:spPr>
        <p:txBody>
          <a:bodyPr>
            <a:normAutofit/>
          </a:bodyPr>
          <a:lstStyle/>
          <a:p>
            <a:r>
              <a:rPr lang="en-US" sz="3600" dirty="0"/>
              <a:t>Discussion for input on the quality component of the reserve the use of water quality guideline</a:t>
            </a:r>
            <a:endParaRPr lang="en-ZA" sz="3600" dirty="0"/>
          </a:p>
        </p:txBody>
      </p:sp>
    </p:spTree>
    <p:extLst>
      <p:ext uri="{BB962C8B-B14F-4D97-AF65-F5344CB8AC3E}">
        <p14:creationId xmlns:p14="http://schemas.microsoft.com/office/powerpoint/2010/main" val="7783801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mplat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035"/>
            <a:ext cx="9906001" cy="6858000"/>
          </a:xfrm>
          <a:prstGeom prst="rect">
            <a:avLst/>
          </a:prstGeom>
        </p:spPr>
      </p:pic>
      <p:sp>
        <p:nvSpPr>
          <p:cNvPr id="2" name="Title 1"/>
          <p:cNvSpPr>
            <a:spLocks noGrp="1"/>
          </p:cNvSpPr>
          <p:nvPr>
            <p:ph type="ctrTitle"/>
          </p:nvPr>
        </p:nvSpPr>
        <p:spPr>
          <a:xfrm>
            <a:off x="124408" y="1222129"/>
            <a:ext cx="9657184" cy="1236986"/>
          </a:xfrm>
        </p:spPr>
        <p:txBody>
          <a:bodyPr>
            <a:normAutofit fontScale="90000"/>
          </a:bodyPr>
          <a:lstStyle/>
          <a:p>
            <a:br>
              <a:rPr lang="en-GB" b="1" dirty="0"/>
            </a:br>
            <a:r>
              <a:rPr lang="en-GB" b="1" dirty="0">
                <a:solidFill>
                  <a:schemeClr val="bg1"/>
                </a:solidFill>
              </a:rPr>
              <a:t>GDRM methodology: Progress update</a:t>
            </a:r>
            <a:br>
              <a:rPr lang="en-GB" b="1" dirty="0">
                <a:solidFill>
                  <a:schemeClr val="bg1"/>
                </a:solidFill>
              </a:rPr>
            </a:br>
            <a:r>
              <a:rPr lang="en-GB" b="1" dirty="0">
                <a:solidFill>
                  <a:schemeClr val="bg1"/>
                </a:solidFill>
              </a:rPr>
              <a:t>	</a:t>
            </a:r>
            <a:br>
              <a:rPr lang="en-ZA" dirty="0">
                <a:solidFill>
                  <a:schemeClr val="bg1"/>
                </a:solidFill>
              </a:rPr>
            </a:br>
            <a:endParaRPr lang="en-US" dirty="0">
              <a:solidFill>
                <a:schemeClr val="bg1"/>
              </a:solidFill>
            </a:endParaRPr>
          </a:p>
        </p:txBody>
      </p:sp>
      <p:sp>
        <p:nvSpPr>
          <p:cNvPr id="7" name="Rectangle 6">
            <a:extLst>
              <a:ext uri="{FF2B5EF4-FFF2-40B4-BE49-F238E27FC236}">
                <a16:creationId xmlns:a16="http://schemas.microsoft.com/office/drawing/2014/main" id="{554EF16D-FA5F-417B-920F-41F37D022816}"/>
              </a:ext>
            </a:extLst>
          </p:cNvPr>
          <p:cNvSpPr/>
          <p:nvPr/>
        </p:nvSpPr>
        <p:spPr>
          <a:xfrm>
            <a:off x="195309" y="2647950"/>
            <a:ext cx="9586283" cy="1200329"/>
          </a:xfrm>
          <a:prstGeom prst="rect">
            <a:avLst/>
          </a:prstGeom>
        </p:spPr>
        <p:txBody>
          <a:bodyPr wrap="square">
            <a:spAutoFit/>
          </a:bodyPr>
          <a:lstStyle/>
          <a:p>
            <a:r>
              <a:rPr lang="en-US" sz="3600" b="1" dirty="0">
                <a:solidFill>
                  <a:srgbClr val="FFFF00"/>
                </a:solidFill>
              </a:rPr>
              <a:t>GRDM RQOs: Setting RQOs: Practical session: 15:00-15:45 [45 Minutes]: </a:t>
            </a:r>
            <a:r>
              <a:rPr lang="en-US" sz="3600" b="1" dirty="0">
                <a:solidFill>
                  <a:schemeClr val="bg1"/>
                </a:solidFill>
              </a:rPr>
              <a:t>The New Template</a:t>
            </a:r>
          </a:p>
        </p:txBody>
      </p:sp>
    </p:spTree>
    <p:extLst>
      <p:ext uri="{BB962C8B-B14F-4D97-AF65-F5344CB8AC3E}">
        <p14:creationId xmlns:p14="http://schemas.microsoft.com/office/powerpoint/2010/main" val="2151062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89545-FF74-457B-B329-8817738687A2}"/>
              </a:ext>
            </a:extLst>
          </p:cNvPr>
          <p:cNvSpPr>
            <a:spLocks noGrp="1"/>
          </p:cNvSpPr>
          <p:nvPr>
            <p:ph type="ctrTitle"/>
          </p:nvPr>
        </p:nvSpPr>
        <p:spPr>
          <a:xfrm>
            <a:off x="230820" y="257238"/>
            <a:ext cx="9507984" cy="1470025"/>
          </a:xfrm>
          <a:solidFill>
            <a:srgbClr val="FFFF00"/>
          </a:solidFill>
        </p:spPr>
        <p:txBody>
          <a:bodyPr/>
          <a:lstStyle/>
          <a:p>
            <a:r>
              <a:rPr lang="en-US" b="1" dirty="0"/>
              <a:t>1. Recharge</a:t>
            </a:r>
            <a:endParaRPr lang="en-ZA" b="1" dirty="0"/>
          </a:p>
        </p:txBody>
      </p:sp>
      <p:sp>
        <p:nvSpPr>
          <p:cNvPr id="3" name="Subtitle 2">
            <a:extLst>
              <a:ext uri="{FF2B5EF4-FFF2-40B4-BE49-F238E27FC236}">
                <a16:creationId xmlns:a16="http://schemas.microsoft.com/office/drawing/2014/main" id="{E7630252-D011-4A10-AF72-CCD1B581E8D1}"/>
              </a:ext>
            </a:extLst>
          </p:cNvPr>
          <p:cNvSpPr>
            <a:spLocks noGrp="1"/>
          </p:cNvSpPr>
          <p:nvPr>
            <p:ph type="subTitle" idx="1"/>
          </p:nvPr>
        </p:nvSpPr>
        <p:spPr>
          <a:xfrm>
            <a:off x="372862" y="1819921"/>
            <a:ext cx="9365942" cy="4438836"/>
          </a:xfrm>
        </p:spPr>
        <p:txBody>
          <a:bodyPr>
            <a:normAutofit fontScale="40000" lnSpcReduction="20000"/>
          </a:bodyPr>
          <a:lstStyle/>
          <a:p>
            <a:pPr algn="l"/>
            <a:r>
              <a:rPr lang="en-ZA" sz="8000" dirty="0">
                <a:solidFill>
                  <a:schemeClr val="tx1"/>
                </a:solidFill>
              </a:rPr>
              <a:t>Recharge-related concepts require review:</a:t>
            </a:r>
          </a:p>
          <a:p>
            <a:pPr marL="1143000" lvl="0" indent="-1143000" algn="l">
              <a:buFont typeface="Wingdings" panose="05000000000000000000" pitchFamily="2" charset="2"/>
              <a:buChar char="ü"/>
            </a:pPr>
            <a:r>
              <a:rPr lang="en-ZA" sz="8000" dirty="0">
                <a:solidFill>
                  <a:schemeClr val="tx1"/>
                </a:solidFill>
              </a:rPr>
              <a:t>Potential Vs actual recharge</a:t>
            </a:r>
          </a:p>
          <a:p>
            <a:pPr marL="1143000" lvl="0" indent="-1143000" algn="l">
              <a:buFont typeface="Wingdings" panose="05000000000000000000" pitchFamily="2" charset="2"/>
              <a:buChar char="ü"/>
            </a:pPr>
            <a:r>
              <a:rPr lang="en-ZA" sz="8000" b="1" dirty="0">
                <a:solidFill>
                  <a:schemeClr val="tx1"/>
                </a:solidFill>
              </a:rPr>
              <a:t>Local Vs regional recharge</a:t>
            </a:r>
          </a:p>
          <a:p>
            <a:pPr marL="1143000" lvl="0" indent="-1143000" algn="l">
              <a:buFont typeface="Wingdings" panose="05000000000000000000" pitchFamily="2" charset="2"/>
              <a:buChar char="ü"/>
            </a:pPr>
            <a:r>
              <a:rPr lang="en-ZA" sz="8000" dirty="0">
                <a:solidFill>
                  <a:schemeClr val="tx1"/>
                </a:solidFill>
              </a:rPr>
              <a:t>Annual Vs seasonal</a:t>
            </a:r>
          </a:p>
          <a:p>
            <a:pPr marL="1143000" lvl="0" indent="-1143000" algn="l">
              <a:buFont typeface="Wingdings" panose="05000000000000000000" pitchFamily="2" charset="2"/>
              <a:buChar char="ü"/>
            </a:pPr>
            <a:r>
              <a:rPr lang="en-ZA" sz="8000" dirty="0">
                <a:solidFill>
                  <a:schemeClr val="tx1"/>
                </a:solidFill>
              </a:rPr>
              <a:t>Vertical Vs horizontal recharge</a:t>
            </a:r>
          </a:p>
          <a:p>
            <a:pPr marL="1143000" lvl="0" indent="-1143000" algn="l">
              <a:buFont typeface="Wingdings" panose="05000000000000000000" pitchFamily="2" charset="2"/>
              <a:buChar char="ü"/>
            </a:pPr>
            <a:r>
              <a:rPr lang="en-ZA" sz="8000" dirty="0">
                <a:solidFill>
                  <a:schemeClr val="tx1"/>
                </a:solidFill>
              </a:rPr>
              <a:t>Focussed Vs diffuse recharge</a:t>
            </a:r>
          </a:p>
          <a:p>
            <a:pPr marL="1143000" lvl="0" indent="-1143000" algn="l">
              <a:buFont typeface="Wingdings" panose="05000000000000000000" pitchFamily="2" charset="2"/>
              <a:buChar char="ü"/>
            </a:pPr>
            <a:r>
              <a:rPr lang="en-ZA" sz="8000" dirty="0">
                <a:solidFill>
                  <a:schemeClr val="tx1"/>
                </a:solidFill>
              </a:rPr>
              <a:t>Lithological Vs water table-based aquifer type</a:t>
            </a:r>
          </a:p>
          <a:p>
            <a:pPr marL="1143000" lvl="0" indent="-1143000" algn="l">
              <a:buFont typeface="Wingdings" panose="05000000000000000000" pitchFamily="2" charset="2"/>
              <a:buChar char="ü"/>
            </a:pPr>
            <a:r>
              <a:rPr lang="en-ZA" sz="8000" dirty="0">
                <a:solidFill>
                  <a:schemeClr val="tx1"/>
                </a:solidFill>
              </a:rPr>
              <a:t>Local versus catchment scale</a:t>
            </a:r>
          </a:p>
          <a:p>
            <a:endParaRPr lang="en-ZA" dirty="0"/>
          </a:p>
        </p:txBody>
      </p:sp>
    </p:spTree>
    <p:extLst>
      <p:ext uri="{BB962C8B-B14F-4D97-AF65-F5344CB8AC3E}">
        <p14:creationId xmlns:p14="http://schemas.microsoft.com/office/powerpoint/2010/main" val="24685465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8827881-2F40-42A6-ACCC-EB0F57F19831}"/>
              </a:ext>
            </a:extLst>
          </p:cNvPr>
          <p:cNvGraphicFramePr>
            <a:graphicFrameLocks noGrp="1"/>
          </p:cNvGraphicFramePr>
          <p:nvPr>
            <p:extLst>
              <p:ext uri="{D42A27DB-BD31-4B8C-83A1-F6EECF244321}">
                <p14:modId xmlns:p14="http://schemas.microsoft.com/office/powerpoint/2010/main" val="1481797580"/>
              </p:ext>
            </p:extLst>
          </p:nvPr>
        </p:nvGraphicFramePr>
        <p:xfrm>
          <a:off x="275207" y="1731146"/>
          <a:ext cx="9383697" cy="4718630"/>
        </p:xfrm>
        <a:graphic>
          <a:graphicData uri="http://schemas.openxmlformats.org/drawingml/2006/table">
            <a:tbl>
              <a:tblPr firstRow="1" firstCol="1" bandRow="1">
                <a:tableStyleId>{5C22544A-7EE6-4342-B048-85BDC9FD1C3A}</a:tableStyleId>
              </a:tblPr>
              <a:tblGrid>
                <a:gridCol w="2226092">
                  <a:extLst>
                    <a:ext uri="{9D8B030D-6E8A-4147-A177-3AD203B41FA5}">
                      <a16:colId xmlns:a16="http://schemas.microsoft.com/office/drawing/2014/main" val="3884380183"/>
                    </a:ext>
                  </a:extLst>
                </a:gridCol>
                <a:gridCol w="1524903">
                  <a:extLst>
                    <a:ext uri="{9D8B030D-6E8A-4147-A177-3AD203B41FA5}">
                      <a16:colId xmlns:a16="http://schemas.microsoft.com/office/drawing/2014/main" val="2246235866"/>
                    </a:ext>
                  </a:extLst>
                </a:gridCol>
                <a:gridCol w="1699895">
                  <a:extLst>
                    <a:ext uri="{9D8B030D-6E8A-4147-A177-3AD203B41FA5}">
                      <a16:colId xmlns:a16="http://schemas.microsoft.com/office/drawing/2014/main" val="168935945"/>
                    </a:ext>
                  </a:extLst>
                </a:gridCol>
                <a:gridCol w="3932807">
                  <a:extLst>
                    <a:ext uri="{9D8B030D-6E8A-4147-A177-3AD203B41FA5}">
                      <a16:colId xmlns:a16="http://schemas.microsoft.com/office/drawing/2014/main" val="2047241958"/>
                    </a:ext>
                  </a:extLst>
                </a:gridCol>
              </a:tblGrid>
              <a:tr h="616513">
                <a:tc>
                  <a:txBody>
                    <a:bodyPr/>
                    <a:lstStyle/>
                    <a:p>
                      <a:pPr algn="just">
                        <a:lnSpc>
                          <a:spcPct val="107000"/>
                        </a:lnSpc>
                        <a:spcAft>
                          <a:spcPts val="0"/>
                        </a:spcAft>
                      </a:pPr>
                      <a:r>
                        <a:rPr lang="en-ZA" sz="1800" kern="100">
                          <a:effectLst/>
                        </a:rPr>
                        <a:t>Water Quality Parameter</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400" kern="100" dirty="0">
                          <a:effectLst/>
                        </a:rPr>
                        <a:t>Recommended</a:t>
                      </a:r>
                    </a:p>
                    <a:p>
                      <a:pPr algn="just">
                        <a:lnSpc>
                          <a:spcPct val="107000"/>
                        </a:lnSpc>
                        <a:spcAft>
                          <a:spcPts val="0"/>
                        </a:spcAft>
                      </a:pPr>
                      <a:r>
                        <a:rPr lang="en-ZA" sz="1400" kern="100" dirty="0">
                          <a:effectLst/>
                        </a:rPr>
                        <a:t>Numerical Limits</a:t>
                      </a:r>
                      <a:endParaRPr lang="en-ZA"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400" kern="100" dirty="0">
                          <a:effectLst/>
                        </a:rPr>
                        <a:t>Recommended</a:t>
                      </a:r>
                    </a:p>
                    <a:p>
                      <a:pPr algn="just">
                        <a:lnSpc>
                          <a:spcPct val="107000"/>
                        </a:lnSpc>
                        <a:spcAft>
                          <a:spcPts val="0"/>
                        </a:spcAft>
                      </a:pPr>
                      <a:r>
                        <a:rPr lang="en-ZA" sz="1400" kern="100" dirty="0">
                          <a:effectLst/>
                        </a:rPr>
                        <a:t>compliance per period</a:t>
                      </a:r>
                      <a:endParaRPr lang="en-ZA"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400" kern="100" dirty="0">
                          <a:effectLst/>
                        </a:rPr>
                        <a:t>Keynote</a:t>
                      </a:r>
                      <a:endParaRPr lang="en-ZA"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39613225"/>
                  </a:ext>
                </a:extLst>
              </a:tr>
              <a:tr h="407933">
                <a:tc>
                  <a:txBody>
                    <a:bodyPr/>
                    <a:lstStyle/>
                    <a:p>
                      <a:pPr algn="just">
                        <a:lnSpc>
                          <a:spcPct val="150000"/>
                        </a:lnSpc>
                        <a:spcAft>
                          <a:spcPts val="0"/>
                        </a:spcAft>
                      </a:pPr>
                      <a:r>
                        <a:rPr lang="en-ZA" sz="1800" kern="100">
                          <a:effectLst/>
                        </a:rPr>
                        <a:t>pH (upper limit)</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8.40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dirty="0">
                          <a:effectLst/>
                        </a:rPr>
                        <a:t>95%</a:t>
                      </a:r>
                      <a:endParaRPr lang="en-ZA"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is considered as a general indicator of water quality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85972516"/>
                  </a:ext>
                </a:extLst>
              </a:tr>
              <a:tr h="407933">
                <a:tc>
                  <a:txBody>
                    <a:bodyPr/>
                    <a:lstStyle/>
                    <a:p>
                      <a:pPr algn="just">
                        <a:lnSpc>
                          <a:spcPct val="150000"/>
                        </a:lnSpc>
                        <a:spcAft>
                          <a:spcPts val="0"/>
                        </a:spcAft>
                      </a:pPr>
                      <a:r>
                        <a:rPr lang="en-ZA" sz="1800" kern="100">
                          <a:effectLst/>
                        </a:rPr>
                        <a:t>pH (lower limit)</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5.80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95%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is considered as a general indicator of water quality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15446798"/>
                  </a:ext>
                </a:extLst>
              </a:tr>
              <a:tr h="407933">
                <a:tc>
                  <a:txBody>
                    <a:bodyPr/>
                    <a:lstStyle/>
                    <a:p>
                      <a:pPr algn="just">
                        <a:lnSpc>
                          <a:spcPct val="150000"/>
                        </a:lnSpc>
                        <a:spcAft>
                          <a:spcPts val="0"/>
                        </a:spcAft>
                      </a:pPr>
                      <a:r>
                        <a:rPr lang="en-ZA" sz="1800" kern="100">
                          <a:effectLst/>
                        </a:rPr>
                        <a:t>Electrical conductivity (EC)</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4938.00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95%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is considered as a general indicator of water quality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88597159"/>
                  </a:ext>
                </a:extLst>
              </a:tr>
              <a:tr h="407933">
                <a:tc>
                  <a:txBody>
                    <a:bodyPr/>
                    <a:lstStyle/>
                    <a:p>
                      <a:pPr algn="just">
                        <a:lnSpc>
                          <a:spcPct val="150000"/>
                        </a:lnSpc>
                        <a:spcAft>
                          <a:spcPts val="0"/>
                        </a:spcAft>
                      </a:pPr>
                      <a:r>
                        <a:rPr lang="en-ZA" sz="1800" kern="100">
                          <a:effectLst/>
                        </a:rPr>
                        <a:t>Calcium (Ca)</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197.60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85%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may commonly be present at concentration of aesthetic or economic concern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78472158"/>
                  </a:ext>
                </a:extLst>
              </a:tr>
              <a:tr h="407933">
                <a:tc>
                  <a:txBody>
                    <a:bodyPr/>
                    <a:lstStyle/>
                    <a:p>
                      <a:pPr algn="just">
                        <a:lnSpc>
                          <a:spcPct val="150000"/>
                        </a:lnSpc>
                        <a:spcAft>
                          <a:spcPts val="0"/>
                        </a:spcAft>
                      </a:pPr>
                      <a:r>
                        <a:rPr lang="en-ZA" sz="1800" kern="100">
                          <a:effectLst/>
                        </a:rPr>
                        <a:t>Magnesium (Mg)</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304.50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85%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may commonly be present at concentration of aesthetic or economic concern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41876777"/>
                  </a:ext>
                </a:extLst>
              </a:tr>
              <a:tr h="407933">
                <a:tc>
                  <a:txBody>
                    <a:bodyPr/>
                    <a:lstStyle/>
                    <a:p>
                      <a:pPr algn="just">
                        <a:lnSpc>
                          <a:spcPct val="150000"/>
                        </a:lnSpc>
                        <a:spcAft>
                          <a:spcPts val="0"/>
                        </a:spcAft>
                      </a:pPr>
                      <a:r>
                        <a:rPr lang="en-ZA" sz="1800" kern="100">
                          <a:effectLst/>
                        </a:rPr>
                        <a:t>Sodium (Na)</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5887.80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85%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may commonly be present at concentration of aesthetic or economic concern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00906414"/>
                  </a:ext>
                </a:extLst>
              </a:tr>
              <a:tr h="407933">
                <a:tc>
                  <a:txBody>
                    <a:bodyPr/>
                    <a:lstStyle/>
                    <a:p>
                      <a:pPr algn="just">
                        <a:lnSpc>
                          <a:spcPct val="150000"/>
                        </a:lnSpc>
                        <a:spcAft>
                          <a:spcPts val="0"/>
                        </a:spcAft>
                      </a:pPr>
                      <a:r>
                        <a:rPr lang="en-ZA" sz="1800" kern="100">
                          <a:effectLst/>
                        </a:rPr>
                        <a:t>Chloride (Cl)</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2040.00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75%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is commonly present at a concentration which may lead to health problems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22763919"/>
                  </a:ext>
                </a:extLst>
              </a:tr>
              <a:tr h="407933">
                <a:tc>
                  <a:txBody>
                    <a:bodyPr/>
                    <a:lstStyle/>
                    <a:p>
                      <a:pPr algn="just">
                        <a:lnSpc>
                          <a:spcPct val="150000"/>
                        </a:lnSpc>
                        <a:spcAft>
                          <a:spcPts val="0"/>
                        </a:spcAft>
                      </a:pPr>
                      <a:r>
                        <a:rPr lang="en-ZA" sz="1800" kern="100">
                          <a:effectLst/>
                        </a:rPr>
                        <a:t>Sulphate (SO</a:t>
                      </a:r>
                      <a:r>
                        <a:rPr lang="en-ZA" sz="1800" kern="100" baseline="-25000">
                          <a:effectLst/>
                        </a:rPr>
                        <a:t>4</a:t>
                      </a:r>
                      <a:r>
                        <a:rPr lang="en-ZA" sz="1800" kern="100">
                          <a:effectLst/>
                        </a:rPr>
                        <a:t>)</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10.30</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a:effectLst/>
                        </a:rPr>
                        <a:t>75%</a:t>
                      </a:r>
                      <a:endParaRPr lang="en-ZA" sz="18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a:effectLst/>
                        </a:rPr>
                        <a:t>The parameter is commonly present at a concentration which may lead to health problems in domestic water use</a:t>
                      </a:r>
                      <a:endParaRPr lang="en-ZA"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98657712"/>
                  </a:ext>
                </a:extLst>
              </a:tr>
              <a:tr h="407933">
                <a:tc>
                  <a:txBody>
                    <a:bodyPr/>
                    <a:lstStyle/>
                    <a:p>
                      <a:pPr algn="just">
                        <a:lnSpc>
                          <a:spcPct val="150000"/>
                        </a:lnSpc>
                        <a:spcAft>
                          <a:spcPts val="0"/>
                        </a:spcAft>
                      </a:pPr>
                      <a:r>
                        <a:rPr lang="en-ZA" sz="1800" kern="100" dirty="0">
                          <a:effectLst/>
                        </a:rPr>
                        <a:t>Fluoride (F)</a:t>
                      </a:r>
                      <a:endParaRPr lang="en-ZA"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dirty="0">
                          <a:effectLst/>
                        </a:rPr>
                        <a:t>0.14</a:t>
                      </a:r>
                      <a:endParaRPr lang="en-ZA"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50000"/>
                        </a:lnSpc>
                        <a:spcAft>
                          <a:spcPts val="0"/>
                        </a:spcAft>
                      </a:pPr>
                      <a:r>
                        <a:rPr lang="en-ZA" sz="1800" kern="100" dirty="0">
                          <a:effectLst/>
                        </a:rPr>
                        <a:t>75%</a:t>
                      </a:r>
                      <a:endParaRPr lang="en-ZA"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ZA" sz="1100" kern="100" dirty="0">
                          <a:effectLst/>
                        </a:rPr>
                        <a:t>The parameter is commonly present at a concentration which may lead to health problems in domestic water use</a:t>
                      </a:r>
                      <a:endParaRPr lang="en-ZA"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38598830"/>
                  </a:ext>
                </a:extLst>
              </a:tr>
            </a:tbl>
          </a:graphicData>
        </a:graphic>
      </p:graphicFrame>
      <p:sp>
        <p:nvSpPr>
          <p:cNvPr id="3" name="Rectangle 2">
            <a:extLst>
              <a:ext uri="{FF2B5EF4-FFF2-40B4-BE49-F238E27FC236}">
                <a16:creationId xmlns:a16="http://schemas.microsoft.com/office/drawing/2014/main" id="{09205AE6-4045-4681-BE15-2B25D14193A7}"/>
              </a:ext>
            </a:extLst>
          </p:cNvPr>
          <p:cNvSpPr/>
          <p:nvPr/>
        </p:nvSpPr>
        <p:spPr>
          <a:xfrm>
            <a:off x="72621" y="64548"/>
            <a:ext cx="9586283" cy="1200329"/>
          </a:xfrm>
          <a:prstGeom prst="rect">
            <a:avLst/>
          </a:prstGeom>
        </p:spPr>
        <p:txBody>
          <a:bodyPr wrap="square">
            <a:spAutoFit/>
          </a:bodyPr>
          <a:lstStyle/>
          <a:p>
            <a:r>
              <a:rPr lang="en-US" sz="3600" b="1" dirty="0"/>
              <a:t>GRDM RQOs: Setting RQOs: Practical session: 15:00-15:45 [45 Minutes]: The New Template</a:t>
            </a:r>
          </a:p>
        </p:txBody>
      </p:sp>
    </p:spTree>
    <p:extLst>
      <p:ext uri="{BB962C8B-B14F-4D97-AF65-F5344CB8AC3E}">
        <p14:creationId xmlns:p14="http://schemas.microsoft.com/office/powerpoint/2010/main" val="18246427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26962-8D36-4E3A-B2C1-3737643207CA}"/>
              </a:ext>
            </a:extLst>
          </p:cNvPr>
          <p:cNvSpPr txBox="1">
            <a:spLocks/>
          </p:cNvSpPr>
          <p:nvPr/>
        </p:nvSpPr>
        <p:spPr>
          <a:xfrm>
            <a:off x="0" y="65103"/>
            <a:ext cx="9738803" cy="1470025"/>
          </a:xfrm>
          <a:prstGeom prst="rect">
            <a:avLst/>
          </a:prstGeom>
          <a:solidFill>
            <a:srgbClr val="FFFF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000" dirty="0"/>
              <a:t>Discussion for input on the use of Concentration Duration Curves to set RQOs and not using the water quality guidelines</a:t>
            </a:r>
            <a:endParaRPr lang="en-ZA" sz="3000" dirty="0"/>
          </a:p>
        </p:txBody>
      </p:sp>
      <p:sp>
        <p:nvSpPr>
          <p:cNvPr id="3" name="Title 1">
            <a:extLst>
              <a:ext uri="{FF2B5EF4-FFF2-40B4-BE49-F238E27FC236}">
                <a16:creationId xmlns:a16="http://schemas.microsoft.com/office/drawing/2014/main" id="{E80E7E73-912C-4A3B-B108-DAE055BCC630}"/>
              </a:ext>
            </a:extLst>
          </p:cNvPr>
          <p:cNvSpPr txBox="1">
            <a:spLocks/>
          </p:cNvSpPr>
          <p:nvPr/>
        </p:nvSpPr>
        <p:spPr>
          <a:xfrm>
            <a:off x="83598" y="2099570"/>
            <a:ext cx="9738803" cy="1470025"/>
          </a:xfrm>
          <a:prstGeom prst="rect">
            <a:avLst/>
          </a:prstGeom>
          <a:solidFill>
            <a:srgbClr val="FFFF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000" dirty="0"/>
              <a:t>Discussion for input on data for Concentration Duration Curves to set RQOs and not using the water quality guidelines</a:t>
            </a:r>
            <a:endParaRPr lang="en-ZA" sz="3000" dirty="0"/>
          </a:p>
        </p:txBody>
      </p:sp>
      <p:sp>
        <p:nvSpPr>
          <p:cNvPr id="4" name="Title 1">
            <a:extLst>
              <a:ext uri="{FF2B5EF4-FFF2-40B4-BE49-F238E27FC236}">
                <a16:creationId xmlns:a16="http://schemas.microsoft.com/office/drawing/2014/main" id="{3E7A6BFA-9B4E-4F47-8D0C-A53C95967D4A}"/>
              </a:ext>
            </a:extLst>
          </p:cNvPr>
          <p:cNvSpPr txBox="1">
            <a:spLocks/>
          </p:cNvSpPr>
          <p:nvPr/>
        </p:nvSpPr>
        <p:spPr>
          <a:xfrm>
            <a:off x="83599" y="4771747"/>
            <a:ext cx="9822402" cy="1470025"/>
          </a:xfrm>
          <a:prstGeom prst="rect">
            <a:avLst/>
          </a:prstGeom>
          <a:solidFill>
            <a:srgbClr val="FFFF00"/>
          </a:solidFill>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000" dirty="0"/>
              <a:t>Discussion for input on analysis of Concentration Duration Curves to set RQOs and not using the water quality guidelines</a:t>
            </a:r>
            <a:endParaRPr lang="en-ZA" sz="3000" dirty="0"/>
          </a:p>
        </p:txBody>
      </p:sp>
    </p:spTree>
    <p:extLst>
      <p:ext uri="{BB962C8B-B14F-4D97-AF65-F5344CB8AC3E}">
        <p14:creationId xmlns:p14="http://schemas.microsoft.com/office/powerpoint/2010/main" val="22579354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screenshot, font, algebra&#10;&#10;Description automatically generated">
            <a:extLst>
              <a:ext uri="{FF2B5EF4-FFF2-40B4-BE49-F238E27FC236}">
                <a16:creationId xmlns:a16="http://schemas.microsoft.com/office/drawing/2014/main" id="{353D6D62-A76A-1E59-4A42-4BEA6E7ECF25}"/>
              </a:ext>
            </a:extLst>
          </p:cNvPr>
          <p:cNvPicPr>
            <a:picLocks noChangeAspect="1"/>
          </p:cNvPicPr>
          <p:nvPr/>
        </p:nvPicPr>
        <p:blipFill>
          <a:blip r:embed="rId2"/>
          <a:stretch>
            <a:fillRect/>
          </a:stretch>
        </p:blipFill>
        <p:spPr>
          <a:xfrm>
            <a:off x="0" y="0"/>
            <a:ext cx="9906000" cy="6427304"/>
          </a:xfrm>
          <a:prstGeom prst="rect">
            <a:avLst/>
          </a:prstGeom>
        </p:spPr>
      </p:pic>
    </p:spTree>
    <p:extLst>
      <p:ext uri="{BB962C8B-B14F-4D97-AF65-F5344CB8AC3E}">
        <p14:creationId xmlns:p14="http://schemas.microsoft.com/office/powerpoint/2010/main" val="17381004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54">
            <a:extLst>
              <a:ext uri="{FF2B5EF4-FFF2-40B4-BE49-F238E27FC236}">
                <a16:creationId xmlns:a16="http://schemas.microsoft.com/office/drawing/2014/main" id="{3D30EB99-9812-4E88-8AA4-FE5DDF18E1D1}"/>
              </a:ext>
            </a:extLst>
          </p:cNvPr>
          <p:cNvGraphicFramePr>
            <a:graphicFrameLocks/>
          </p:cNvGraphicFramePr>
          <p:nvPr>
            <p:extLst>
              <p:ext uri="{D42A27DB-BD31-4B8C-83A1-F6EECF244321}">
                <p14:modId xmlns:p14="http://schemas.microsoft.com/office/powerpoint/2010/main" val="322740649"/>
              </p:ext>
            </p:extLst>
          </p:nvPr>
        </p:nvGraphicFramePr>
        <p:xfrm>
          <a:off x="192833" y="133610"/>
          <a:ext cx="9511004" cy="4013361"/>
        </p:xfrm>
        <a:graphic>
          <a:graphicData uri="http://schemas.openxmlformats.org/drawingml/2006/table">
            <a:tbl>
              <a:tblPr/>
              <a:tblGrid>
                <a:gridCol w="9511004">
                  <a:extLst>
                    <a:ext uri="{9D8B030D-6E8A-4147-A177-3AD203B41FA5}">
                      <a16:colId xmlns:a16="http://schemas.microsoft.com/office/drawing/2014/main" val="20000"/>
                    </a:ext>
                  </a:extLst>
                </a:gridCol>
              </a:tblGrid>
              <a:tr h="35226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charset="0"/>
                          <a:ea typeface="Times New Roman" pitchFamily="18" charset="0"/>
                          <a:cs typeface="Arial" charset="0"/>
                        </a:rPr>
                        <a:t>Class I             Natural</a:t>
                      </a:r>
                      <a:endParaRPr kumimoji="0" lang="en-GB" sz="1600" b="0" i="0" u="none" strike="noStrike" cap="none" normalizeH="0" baseline="0" dirty="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493837">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pP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Human activity has caused no or minimal changes to the historical natural structure and functioning of biological communities (animals and plants), hydrological characteristics or the bed, banks and channel of the resource (ecological category A);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This is qualitative classification which we are updating</a:t>
                      </a:r>
                      <a:endParaRPr kumimoji="0" lang="en-GB" sz="1600" b="1" i="0" u="none" strike="noStrike" cap="none" normalizeH="0" baseline="0" dirty="0">
                        <a:ln>
                          <a:noFill/>
                        </a:ln>
                        <a:solidFill>
                          <a:srgbClr val="000099"/>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1"/>
                  </a:ext>
                </a:extLst>
              </a:tr>
              <a:tr h="35226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a:ln>
                            <a:noFill/>
                          </a:ln>
                          <a:solidFill>
                            <a:schemeClr val="tx1"/>
                          </a:solidFill>
                          <a:effectLst/>
                          <a:latin typeface="Arial" charset="0"/>
                          <a:ea typeface="Times New Roman" pitchFamily="18" charset="0"/>
                          <a:cs typeface="Arial" charset="0"/>
                        </a:rPr>
                        <a:t>Class II	Moderately used/impacted</a:t>
                      </a:r>
                      <a:endParaRPr kumimoji="0" lang="en-GB" sz="1600" b="0" i="0" u="none" strike="noStrike" cap="none" normalizeH="0" baseline="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2"/>
                  </a:ext>
                </a:extLst>
              </a:tr>
              <a:tr h="534141">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pP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Resources that are slightly or moderately altered from their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natural condition </a:t>
                      </a: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due to the impacts of human activity and water use; retain a high degree of ecological function and integrity (ecological category B to high C);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[We are quantifying human activities for quantitative classification of WR]</a:t>
                      </a:r>
                      <a:endParaRPr kumimoji="0" lang="en-GB" sz="1600" b="1" i="0" u="none" strike="noStrike" cap="none" normalizeH="0" baseline="0" dirty="0">
                        <a:ln>
                          <a:noFill/>
                        </a:ln>
                        <a:solidFill>
                          <a:srgbClr val="000099"/>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3"/>
                  </a:ext>
                </a:extLst>
              </a:tr>
              <a:tr h="352267">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charset="0"/>
                          <a:ea typeface="Times New Roman" pitchFamily="18" charset="0"/>
                          <a:cs typeface="Arial" charset="0"/>
                        </a:rPr>
                        <a:t>Class III	Heavily used/impacted</a:t>
                      </a:r>
                      <a:endParaRPr kumimoji="0" lang="en-GB" sz="1600" b="0" i="0" u="none" strike="noStrike" cap="none" normalizeH="0" baseline="0" dirty="0">
                        <a:ln>
                          <a:noFill/>
                        </a:ln>
                        <a:solidFill>
                          <a:schemeClr val="tx1"/>
                        </a:solidFill>
                        <a:effectLst/>
                        <a:latin typeface="Times New Roman" pitchFamily="18" charset="0"/>
                        <a:ea typeface="Times New Roman" pitchFamily="18"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4"/>
                  </a:ext>
                </a:extLst>
              </a:tr>
              <a:tr h="842052">
                <a:tc>
                  <a:txBody>
                    <a:bodyPr/>
                    <a:lstStyle/>
                    <a:p>
                      <a:pPr marL="0" marR="0" lvl="0" indent="0" algn="l" defTabSz="914400" rtl="0" eaLnBrk="0" fontAlgn="base" latinLnBrk="0" hangingPunct="0">
                        <a:lnSpc>
                          <a:spcPct val="100000"/>
                        </a:lnSpc>
                        <a:spcBef>
                          <a:spcPct val="0"/>
                        </a:spcBef>
                        <a:spcAft>
                          <a:spcPct val="0"/>
                        </a:spcAft>
                        <a:buClrTx/>
                        <a:buSzTx/>
                        <a:buFont typeface="Symbol" pitchFamily="18" charset="2"/>
                        <a:buNone/>
                        <a:tabLst/>
                      </a:pP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Resources that are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significantly changed </a:t>
                      </a: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from the Natural class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reference conditions </a:t>
                      </a: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due to the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impacts of human activity and water use </a:t>
                      </a:r>
                      <a:r>
                        <a:rPr kumimoji="0" lang="en-GB" sz="1600" b="0" i="0" u="none" strike="noStrike" cap="none" normalizeH="0" baseline="0" dirty="0">
                          <a:ln>
                            <a:noFill/>
                          </a:ln>
                          <a:solidFill>
                            <a:schemeClr val="tx1"/>
                          </a:solidFill>
                          <a:effectLst/>
                          <a:latin typeface="Arial" charset="0"/>
                          <a:ea typeface="Times New Roman" pitchFamily="18" charset="0"/>
                          <a:cs typeface="Arial" charset="0"/>
                        </a:rPr>
                        <a:t>but are nevertheless ecologically sustainable;</a:t>
                      </a:r>
                      <a:r>
                        <a:rPr kumimoji="0" lang="en-GB" sz="1600" b="0" i="0" u="none" strike="noStrike" cap="none" normalizeH="0" baseline="0" dirty="0">
                          <a:ln>
                            <a:noFill/>
                          </a:ln>
                          <a:solidFill>
                            <a:schemeClr val="tx1"/>
                          </a:solidFill>
                          <a:effectLst/>
                          <a:latin typeface="Times New Roman" pitchFamily="18" charset="0"/>
                          <a:ea typeface="Times New Roman" pitchFamily="18" charset="0"/>
                          <a:cs typeface="Times New Roman" pitchFamily="18" charset="0"/>
                        </a:rPr>
                        <a:t> </a:t>
                      </a:r>
                      <a:r>
                        <a:rPr kumimoji="0" lang="en-GB" sz="1600" b="0" i="0" u="none" strike="noStrike" cap="none" normalizeH="0" baseline="0" dirty="0">
                          <a:ln>
                            <a:noFill/>
                          </a:ln>
                          <a:solidFill>
                            <a:schemeClr val="tx1"/>
                          </a:solidFill>
                          <a:effectLst/>
                          <a:latin typeface="Arial" charset="0"/>
                          <a:cs typeface="Times New Roman" pitchFamily="18" charset="0"/>
                        </a:rPr>
                        <a:t>where there are pressing social and economic reasons to permit uses that will cause limited, short-term and reversible degradation of the resource, cases will be considered on their merits within the framework of long-term sustainability; </a:t>
                      </a:r>
                      <a:r>
                        <a:rPr kumimoji="0" lang="en-GB" sz="1600" b="1" i="0" u="none" strike="noStrike" cap="none" normalizeH="0" baseline="0" dirty="0">
                          <a:ln>
                            <a:noFill/>
                          </a:ln>
                          <a:solidFill>
                            <a:srgbClr val="000099"/>
                          </a:solidFill>
                          <a:effectLst/>
                          <a:latin typeface="Arial" charset="0"/>
                          <a:ea typeface="Times New Roman" pitchFamily="18" charset="0"/>
                          <a:cs typeface="Arial" charset="0"/>
                        </a:rPr>
                        <a:t>[We are quantifying human activities for quantitative classification of WR]</a:t>
                      </a:r>
                      <a:endParaRPr kumimoji="0" lang="en-GB" sz="16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9774431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32322C-1283-4918-8888-FF167C1AD602}"/>
              </a:ext>
            </a:extLst>
          </p:cNvPr>
          <p:cNvSpPr/>
          <p:nvPr/>
        </p:nvSpPr>
        <p:spPr>
          <a:xfrm>
            <a:off x="230819" y="202307"/>
            <a:ext cx="9596762" cy="5446299"/>
          </a:xfrm>
          <a:prstGeom prst="rect">
            <a:avLst/>
          </a:prstGeom>
          <a:noFill/>
        </p:spPr>
        <p:txBody>
          <a:bodyPr wrap="square">
            <a:spAutoFit/>
          </a:bodyPr>
          <a:lstStyle/>
          <a:p>
            <a:pPr lvl="0" algn="just">
              <a:lnSpc>
                <a:spcPct val="115000"/>
              </a:lnSpc>
              <a:spcAft>
                <a:spcPts val="600"/>
              </a:spcAft>
            </a:pPr>
            <a:r>
              <a:rPr lang="en-ZA" sz="2400" b="1" dirty="0">
                <a:latin typeface="Calibri" panose="020F0502020204030204" pitchFamily="34" charset="0"/>
                <a:ea typeface="Times New Roman" panose="02020603050405020304" pitchFamily="18" charset="0"/>
                <a:cs typeface="Times New Roman" panose="02020603050405020304" pitchFamily="18" charset="0"/>
              </a:rPr>
              <a:t>The procedure to determine </a:t>
            </a:r>
            <a:r>
              <a:rPr lang="en-ZA" sz="2400" dirty="0">
                <a:latin typeface="Calibri" panose="020F0502020204030204" pitchFamily="34" charset="0"/>
                <a:ea typeface="Times New Roman" panose="02020603050405020304" pitchFamily="18" charset="0"/>
                <a:cs typeface="Times New Roman" panose="02020603050405020304" pitchFamily="18" charset="0"/>
              </a:rPr>
              <a:t>classes of water resources follow 7 steps:</a:t>
            </a:r>
            <a:endParaRPr lang="en-ZA" sz="2400" b="1" dirty="0">
              <a:latin typeface="Calibri" panose="020F0502020204030204" pitchFamily="34" charset="0"/>
              <a:ea typeface="Times New Roman" panose="02020603050405020304" pitchFamily="18" charset="0"/>
              <a:cs typeface="Times New Roman" panose="02020603050405020304" pitchFamily="18" charset="0"/>
            </a:endParaRPr>
          </a:p>
          <a:p>
            <a:pPr lvl="0" algn="just">
              <a:lnSpc>
                <a:spcPct val="115000"/>
              </a:lnSpc>
              <a:spcAft>
                <a:spcPts val="600"/>
              </a:spcAft>
            </a:pPr>
            <a:r>
              <a:rPr lang="en-ZA" sz="2400" b="1" dirty="0">
                <a:latin typeface="Calibri" panose="020F0502020204030204" pitchFamily="34" charset="0"/>
                <a:ea typeface="Times New Roman" panose="02020603050405020304" pitchFamily="18" charset="0"/>
                <a:cs typeface="Times New Roman" panose="02020603050405020304" pitchFamily="18" charset="0"/>
              </a:rPr>
              <a:t>Step 1: Delineate the units of analysis and describe the </a:t>
            </a:r>
            <a:r>
              <a:rPr lang="en-ZA" sz="2400" b="1" i="1" dirty="0">
                <a:latin typeface="Calibri" panose="020F0502020204030204" pitchFamily="34" charset="0"/>
                <a:ea typeface="Times New Roman" panose="02020603050405020304" pitchFamily="18" charset="0"/>
                <a:cs typeface="Times New Roman" panose="02020603050405020304" pitchFamily="18" charset="0"/>
              </a:rPr>
              <a:t>status quo</a:t>
            </a:r>
            <a:r>
              <a:rPr lang="en-ZA" sz="2400" b="1" dirty="0">
                <a:latin typeface="Calibri" panose="020F0502020204030204" pitchFamily="34" charset="0"/>
                <a:ea typeface="Times New Roman" panose="02020603050405020304" pitchFamily="18" charset="0"/>
                <a:cs typeface="Times New Roman" panose="02020603050405020304" pitchFamily="18" charset="0"/>
              </a:rPr>
              <a:t> of the water resource or water resources.</a:t>
            </a:r>
          </a:p>
          <a:p>
            <a:pPr lvl="0" algn="just">
              <a:lnSpc>
                <a:spcPct val="115000"/>
              </a:lnSpc>
              <a:spcAft>
                <a:spcPts val="200"/>
              </a:spcAft>
              <a:tabLst>
                <a:tab pos="270510" algn="l"/>
              </a:tabLst>
            </a:pPr>
            <a:r>
              <a:rPr lang="en-ZA" sz="2400" b="1" dirty="0">
                <a:solidFill>
                  <a:srgbClr val="000000"/>
                </a:solidFill>
                <a:latin typeface="Calibri" panose="020F0502020204030204" pitchFamily="34" charset="0"/>
                <a:ea typeface="Times New Roman" panose="02020603050405020304" pitchFamily="18" charset="0"/>
                <a:cs typeface="HiddenHorzOCl"/>
              </a:rPr>
              <a:t>Step </a:t>
            </a:r>
            <a:r>
              <a:rPr lang="en-ZA" sz="24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2</a:t>
            </a:r>
            <a:r>
              <a:rPr lang="en-ZA"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Link the socio-economic and ecological value and condition of the water </a:t>
            </a:r>
            <a:r>
              <a:rPr lang="en-ZA" sz="2400" dirty="0">
                <a:latin typeface="Calibri" panose="020F0502020204030204" pitchFamily="34" charset="0"/>
                <a:ea typeface="Times New Roman" panose="02020603050405020304" pitchFamily="18" charset="0"/>
                <a:cs typeface="Times New Roman" panose="02020603050405020304" pitchFamily="18" charset="0"/>
              </a:rPr>
              <a:t>resource or water resources. </a:t>
            </a:r>
          </a:p>
          <a:p>
            <a:pPr lvl="0" algn="just">
              <a:lnSpc>
                <a:spcPct val="115000"/>
              </a:lnSpc>
              <a:spcAft>
                <a:spcPts val="200"/>
              </a:spcAft>
              <a:tabLst>
                <a:tab pos="270510" algn="l"/>
              </a:tabLst>
            </a:pPr>
            <a:r>
              <a:rPr lang="en-ZA" sz="2400" b="1" dirty="0">
                <a:latin typeface="Calibri" panose="020F0502020204030204" pitchFamily="34" charset="0"/>
                <a:ea typeface="Times New Roman" panose="02020603050405020304" pitchFamily="18" charset="0"/>
                <a:cs typeface="Times New Roman" panose="02020603050405020304" pitchFamily="18" charset="0"/>
              </a:rPr>
              <a:t>Step 3</a:t>
            </a:r>
            <a:r>
              <a:rPr lang="en-ZA" sz="2400" dirty="0">
                <a:latin typeface="Calibri" panose="020F0502020204030204" pitchFamily="34" charset="0"/>
                <a:ea typeface="Times New Roman" panose="02020603050405020304" pitchFamily="18" charset="0"/>
                <a:cs typeface="Times New Roman" panose="02020603050405020304" pitchFamily="18" charset="0"/>
              </a:rPr>
              <a:t>: Quantify the ecological water requirements and changes in non-water quality ecosystem goods, services and, attributes.</a:t>
            </a:r>
          </a:p>
          <a:p>
            <a:pPr lvl="0" algn="just">
              <a:lnSpc>
                <a:spcPct val="115000"/>
              </a:lnSpc>
              <a:spcAft>
                <a:spcPts val="200"/>
              </a:spcAft>
              <a:tabLst>
                <a:tab pos="270510" algn="l"/>
              </a:tabLst>
            </a:pPr>
            <a:r>
              <a:rPr lang="en-ZA" sz="2400" b="1" dirty="0">
                <a:solidFill>
                  <a:srgbClr val="000000"/>
                </a:solidFill>
                <a:latin typeface="Calibri" panose="020F0502020204030204" pitchFamily="34" charset="0"/>
                <a:ea typeface="Times New Roman" panose="02020603050405020304" pitchFamily="18" charset="0"/>
                <a:cs typeface="HiddenHorzOCl"/>
              </a:rPr>
              <a:t>Step </a:t>
            </a:r>
            <a:r>
              <a:rPr lang="en-ZA" sz="24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4</a:t>
            </a:r>
            <a:r>
              <a:rPr lang="en-ZA"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Determine an ecologically </a:t>
            </a:r>
            <a:r>
              <a:rPr lang="en-ZA" sz="2400" dirty="0">
                <a:solidFill>
                  <a:srgbClr val="000000"/>
                </a:solidFill>
                <a:latin typeface="Calibri" panose="020F0502020204030204" pitchFamily="34" charset="0"/>
                <a:ea typeface="Times New Roman" panose="02020603050405020304" pitchFamily="18" charset="0"/>
                <a:cs typeface="HiddenHorzOCl"/>
              </a:rPr>
              <a:t>sustainable </a:t>
            </a:r>
            <a:r>
              <a:rPr lang="en-ZA" sz="24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base configuration scenario.</a:t>
            </a:r>
            <a:endParaRPr lang="en-ZA" sz="2400" dirty="0">
              <a:latin typeface="Calibri" panose="020F0502020204030204" pitchFamily="34" charset="0"/>
              <a:ea typeface="Times New Roman" panose="02020603050405020304" pitchFamily="18" charset="0"/>
              <a:cs typeface="Times New Roman" panose="02020603050405020304" pitchFamily="18" charset="0"/>
            </a:endParaRPr>
          </a:p>
          <a:p>
            <a:pPr lvl="0" algn="just">
              <a:lnSpc>
                <a:spcPct val="115000"/>
              </a:lnSpc>
              <a:spcAft>
                <a:spcPts val="200"/>
              </a:spcAft>
              <a:tabLst>
                <a:tab pos="270510" algn="l"/>
              </a:tabLst>
            </a:pPr>
            <a:r>
              <a:rPr lang="en-ZA" sz="2400" b="1" dirty="0">
                <a:latin typeface="Calibri" panose="020F0502020204030204" pitchFamily="34" charset="0"/>
                <a:ea typeface="Times New Roman" panose="02020603050405020304" pitchFamily="18" charset="0"/>
                <a:cs typeface="Times New Roman" panose="02020603050405020304" pitchFamily="18" charset="0"/>
              </a:rPr>
              <a:t>Step 5</a:t>
            </a:r>
            <a:r>
              <a:rPr lang="en-ZA" sz="2400" dirty="0">
                <a:latin typeface="Calibri" panose="020F0502020204030204" pitchFamily="34" charset="0"/>
                <a:ea typeface="Times New Roman" panose="02020603050405020304" pitchFamily="18" charset="0"/>
                <a:cs typeface="Times New Roman" panose="02020603050405020304" pitchFamily="18" charset="0"/>
              </a:rPr>
              <a:t>: Evaluate scenarios within the </a:t>
            </a:r>
            <a:r>
              <a:rPr lang="en-ZA" sz="2400" dirty="0">
                <a:latin typeface="Calibri" panose="020F0502020204030204" pitchFamily="34" charset="0"/>
                <a:ea typeface="Times New Roman" panose="02020603050405020304" pitchFamily="18" charset="0"/>
                <a:cs typeface="HiddenHorzOCl"/>
              </a:rPr>
              <a:t>integrated </a:t>
            </a:r>
            <a:r>
              <a:rPr lang="en-ZA" sz="2400" dirty="0">
                <a:latin typeface="Calibri" panose="020F0502020204030204" pitchFamily="34" charset="0"/>
                <a:ea typeface="Times New Roman" panose="02020603050405020304" pitchFamily="18" charset="0"/>
                <a:cs typeface="Times New Roman" panose="02020603050405020304" pitchFamily="18" charset="0"/>
              </a:rPr>
              <a:t>water resource management process.</a:t>
            </a:r>
          </a:p>
          <a:p>
            <a:pPr lvl="0" algn="just">
              <a:lnSpc>
                <a:spcPct val="115000"/>
              </a:lnSpc>
              <a:spcAft>
                <a:spcPts val="200"/>
              </a:spcAft>
              <a:tabLst>
                <a:tab pos="270510" algn="l"/>
              </a:tabLst>
            </a:pPr>
            <a:r>
              <a:rPr lang="en-ZA" sz="2400" b="1" dirty="0">
                <a:latin typeface="Calibri" panose="020F0502020204030204" pitchFamily="34" charset="0"/>
                <a:ea typeface="Times New Roman" panose="02020603050405020304" pitchFamily="18" charset="0"/>
                <a:cs typeface="Times New Roman" panose="02020603050405020304" pitchFamily="18" charset="0"/>
              </a:rPr>
              <a:t>Step 6</a:t>
            </a:r>
            <a:r>
              <a:rPr lang="en-ZA" sz="2400" dirty="0">
                <a:latin typeface="Calibri" panose="020F0502020204030204" pitchFamily="34" charset="0"/>
                <a:ea typeface="Times New Roman" panose="02020603050405020304" pitchFamily="18" charset="0"/>
                <a:cs typeface="Times New Roman" panose="02020603050405020304" pitchFamily="18" charset="0"/>
              </a:rPr>
              <a:t>: Evaluate the scenarios with stakeholders.</a:t>
            </a:r>
          </a:p>
          <a:p>
            <a:pPr lvl="0" algn="just">
              <a:lnSpc>
                <a:spcPct val="115000"/>
              </a:lnSpc>
              <a:spcAft>
                <a:spcPts val="0"/>
              </a:spcAft>
              <a:tabLst>
                <a:tab pos="270510" algn="l"/>
              </a:tabLst>
            </a:pPr>
            <a:r>
              <a:rPr lang="en-ZA" sz="2400" b="1" dirty="0">
                <a:latin typeface="Calibri" panose="020F0502020204030204" pitchFamily="34" charset="0"/>
                <a:ea typeface="Times New Roman" panose="02020603050405020304" pitchFamily="18" charset="0"/>
                <a:cs typeface="Times New Roman" panose="02020603050405020304" pitchFamily="18" charset="0"/>
              </a:rPr>
              <a:t>Step 7</a:t>
            </a:r>
            <a:r>
              <a:rPr lang="en-ZA" sz="2400" dirty="0">
                <a:latin typeface="Calibri" panose="020F0502020204030204" pitchFamily="34" charset="0"/>
                <a:ea typeface="Times New Roman" panose="02020603050405020304" pitchFamily="18" charset="0"/>
                <a:cs typeface="Times New Roman" panose="02020603050405020304" pitchFamily="18" charset="0"/>
              </a:rPr>
              <a:t>: Gazette and implement the class configuration. </a:t>
            </a:r>
          </a:p>
        </p:txBody>
      </p:sp>
    </p:spTree>
    <p:extLst>
      <p:ext uri="{BB962C8B-B14F-4D97-AF65-F5344CB8AC3E}">
        <p14:creationId xmlns:p14="http://schemas.microsoft.com/office/powerpoint/2010/main" val="28252795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CAAD25E-61A2-41C4-8107-551FF4E2898D}"/>
              </a:ext>
            </a:extLst>
          </p:cNvPr>
          <p:cNvSpPr>
            <a:spLocks noChangeArrowheads="1"/>
          </p:cNvSpPr>
          <p:nvPr/>
        </p:nvSpPr>
        <p:spPr bwMode="auto">
          <a:xfrm>
            <a:off x="301841" y="124286"/>
            <a:ext cx="114960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ZA"/>
          </a:p>
        </p:txBody>
      </p:sp>
      <p:graphicFrame>
        <p:nvGraphicFramePr>
          <p:cNvPr id="3" name="Object 2">
            <a:extLst>
              <a:ext uri="{FF2B5EF4-FFF2-40B4-BE49-F238E27FC236}">
                <a16:creationId xmlns:a16="http://schemas.microsoft.com/office/drawing/2014/main" id="{68ABF305-CAE4-4F65-A411-466C9D8304A8}"/>
              </a:ext>
            </a:extLst>
          </p:cNvPr>
          <p:cNvGraphicFramePr>
            <a:graphicFrameLocks noChangeAspect="1"/>
          </p:cNvGraphicFramePr>
          <p:nvPr>
            <p:extLst>
              <p:ext uri="{D42A27DB-BD31-4B8C-83A1-F6EECF244321}">
                <p14:modId xmlns:p14="http://schemas.microsoft.com/office/powerpoint/2010/main" val="443354215"/>
              </p:ext>
            </p:extLst>
          </p:nvPr>
        </p:nvGraphicFramePr>
        <p:xfrm>
          <a:off x="142042" y="69357"/>
          <a:ext cx="6525087" cy="6719286"/>
        </p:xfrm>
        <a:graphic>
          <a:graphicData uri="http://schemas.openxmlformats.org/presentationml/2006/ole">
            <mc:AlternateContent xmlns:mc="http://schemas.openxmlformats.org/markup-compatibility/2006">
              <mc:Choice xmlns:v="urn:schemas-microsoft-com:vml" Requires="v">
                <p:oleObj spid="_x0000_s1033" r:id="rId3" imgW="6632448" imgH="6856476" progId="Unknown">
                  <p:embed/>
                </p:oleObj>
              </mc:Choice>
              <mc:Fallback>
                <p:oleObj r:id="rId3" imgW="6632448" imgH="6856476" progId="Unknown">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042" y="69357"/>
                        <a:ext cx="6525087" cy="6719286"/>
                      </a:xfrm>
                      <a:prstGeom prst="rect">
                        <a:avLst/>
                      </a:prstGeom>
                      <a:noFill/>
                    </p:spPr>
                  </p:pic>
                </p:oleObj>
              </mc:Fallback>
            </mc:AlternateContent>
          </a:graphicData>
        </a:graphic>
      </p:graphicFrame>
      <p:sp>
        <p:nvSpPr>
          <p:cNvPr id="4" name="Rectangle 3">
            <a:extLst>
              <a:ext uri="{FF2B5EF4-FFF2-40B4-BE49-F238E27FC236}">
                <a16:creationId xmlns:a16="http://schemas.microsoft.com/office/drawing/2014/main" id="{D11DAC03-D9D5-4C93-A8A3-C80F86A004CD}"/>
              </a:ext>
            </a:extLst>
          </p:cNvPr>
          <p:cNvSpPr/>
          <p:nvPr/>
        </p:nvSpPr>
        <p:spPr>
          <a:xfrm>
            <a:off x="6667130" y="170005"/>
            <a:ext cx="3160452" cy="4801314"/>
          </a:xfrm>
          <a:prstGeom prst="rect">
            <a:avLst/>
          </a:prstGeom>
          <a:solidFill>
            <a:srgbClr val="FFFF00"/>
          </a:solidFill>
        </p:spPr>
        <p:txBody>
          <a:bodyPr wrap="square">
            <a:spAutoFit/>
          </a:bodyPr>
          <a:lstStyle/>
          <a:p>
            <a:r>
              <a:rPr lang="en-GB" dirty="0">
                <a:latin typeface="Arial" panose="020B0604020202020204" pitchFamily="34" charset="0"/>
                <a:ea typeface="Arial" panose="020B0604020202020204" pitchFamily="34" charset="0"/>
              </a:rPr>
              <a:t>The Berg River catchment forms the heart of the WCWSS, which also receives transfers from </a:t>
            </a:r>
            <a:r>
              <a:rPr lang="en-GB" dirty="0" err="1">
                <a:latin typeface="Arial" panose="020B0604020202020204" pitchFamily="34" charset="0"/>
                <a:ea typeface="Arial" panose="020B0604020202020204" pitchFamily="34" charset="0"/>
              </a:rPr>
              <a:t>Theewaterskloof</a:t>
            </a:r>
            <a:r>
              <a:rPr lang="en-GB" dirty="0">
                <a:latin typeface="Arial" panose="020B0604020202020204" pitchFamily="34" charset="0"/>
                <a:ea typeface="Arial" panose="020B0604020202020204" pitchFamily="34" charset="0"/>
              </a:rPr>
              <a:t> Dam on the </a:t>
            </a:r>
            <a:r>
              <a:rPr lang="en-GB" dirty="0" err="1">
                <a:latin typeface="Arial" panose="020B0604020202020204" pitchFamily="34" charset="0"/>
                <a:ea typeface="Arial" panose="020B0604020202020204" pitchFamily="34" charset="0"/>
              </a:rPr>
              <a:t>Riviersonderend</a:t>
            </a:r>
            <a:r>
              <a:rPr lang="en-GB" dirty="0">
                <a:latin typeface="Arial" panose="020B0604020202020204" pitchFamily="34" charset="0"/>
                <a:ea typeface="Arial" panose="020B0604020202020204" pitchFamily="34" charset="0"/>
              </a:rPr>
              <a:t> River and </a:t>
            </a:r>
            <a:r>
              <a:rPr lang="en-GB" dirty="0" err="1">
                <a:latin typeface="Arial" panose="020B0604020202020204" pitchFamily="34" charset="0"/>
                <a:ea typeface="Arial" panose="020B0604020202020204" pitchFamily="34" charset="0"/>
              </a:rPr>
              <a:t>Rockview</a:t>
            </a:r>
            <a:r>
              <a:rPr lang="en-GB" dirty="0">
                <a:latin typeface="Arial" panose="020B0604020202020204" pitchFamily="34" charset="0"/>
                <a:ea typeface="Arial" panose="020B0604020202020204" pitchFamily="34" charset="0"/>
              </a:rPr>
              <a:t> Dam in the </a:t>
            </a:r>
            <a:r>
              <a:rPr lang="en-GB" dirty="0" err="1">
                <a:latin typeface="Arial" panose="020B0604020202020204" pitchFamily="34" charset="0"/>
                <a:ea typeface="Arial" panose="020B0604020202020204" pitchFamily="34" charset="0"/>
              </a:rPr>
              <a:t>Palmiet</a:t>
            </a:r>
            <a:r>
              <a:rPr lang="en-GB" dirty="0">
                <a:latin typeface="Arial" panose="020B0604020202020204" pitchFamily="34" charset="0"/>
                <a:ea typeface="Arial" panose="020B0604020202020204" pitchFamily="34" charset="0"/>
              </a:rPr>
              <a:t> catchment.  Other significant Dams in the WCWSS are the Upper and Lower Steenbras Dams, Berg River Dam, </a:t>
            </a:r>
            <a:r>
              <a:rPr lang="en-GB" dirty="0" err="1">
                <a:latin typeface="Arial" panose="020B0604020202020204" pitchFamily="34" charset="0"/>
                <a:ea typeface="Arial" panose="020B0604020202020204" pitchFamily="34" charset="0"/>
              </a:rPr>
              <a:t>Wemmershoek</a:t>
            </a:r>
            <a:r>
              <a:rPr lang="en-GB" dirty="0">
                <a:latin typeface="Arial" panose="020B0604020202020204" pitchFamily="34" charset="0"/>
                <a:ea typeface="Arial" panose="020B0604020202020204" pitchFamily="34" charset="0"/>
              </a:rPr>
              <a:t> Dam and </a:t>
            </a:r>
            <a:r>
              <a:rPr lang="en-GB" dirty="0" err="1">
                <a:latin typeface="Arial" panose="020B0604020202020204" pitchFamily="34" charset="0"/>
                <a:ea typeface="Arial" panose="020B0604020202020204" pitchFamily="34" charset="0"/>
              </a:rPr>
              <a:t>Voëlvlei</a:t>
            </a:r>
            <a:r>
              <a:rPr lang="en-GB" dirty="0">
                <a:latin typeface="Arial" panose="020B0604020202020204" pitchFamily="34" charset="0"/>
                <a:ea typeface="Arial" panose="020B0604020202020204" pitchFamily="34" charset="0"/>
              </a:rPr>
              <a:t> Dam.  During winter - the wet season - reverse transfers occur from Berg River Dam to </a:t>
            </a:r>
            <a:r>
              <a:rPr lang="en-GB" dirty="0" err="1">
                <a:latin typeface="Arial" panose="020B0604020202020204" pitchFamily="34" charset="0"/>
                <a:ea typeface="Arial" panose="020B0604020202020204" pitchFamily="34" charset="0"/>
              </a:rPr>
              <a:t>Theewaterskloof</a:t>
            </a:r>
            <a:r>
              <a:rPr lang="en-GB" dirty="0">
                <a:latin typeface="Arial" panose="020B0604020202020204" pitchFamily="34" charset="0"/>
                <a:ea typeface="Arial" panose="020B0604020202020204" pitchFamily="34" charset="0"/>
              </a:rPr>
              <a:t> Dam. </a:t>
            </a:r>
            <a:endParaRPr lang="en-ZA" dirty="0"/>
          </a:p>
        </p:txBody>
      </p:sp>
    </p:spTree>
    <p:extLst>
      <p:ext uri="{BB962C8B-B14F-4D97-AF65-F5344CB8AC3E}">
        <p14:creationId xmlns:p14="http://schemas.microsoft.com/office/powerpoint/2010/main" val="73320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Franschoek Valley1">
            <a:extLst>
              <a:ext uri="{FF2B5EF4-FFF2-40B4-BE49-F238E27FC236}">
                <a16:creationId xmlns:a16="http://schemas.microsoft.com/office/drawing/2014/main" id="{B79074E7-4EB1-4AA6-899F-CA317E2A27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10" y="103743"/>
            <a:ext cx="9721047"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2F689D9F-9F7E-44F4-9695-42A7F33EEC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727" y="85474"/>
            <a:ext cx="8928100" cy="532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F0BC42A7-6363-4DEB-8335-76AE4FED866C}"/>
              </a:ext>
            </a:extLst>
          </p:cNvPr>
          <p:cNvSpPr/>
          <p:nvPr/>
        </p:nvSpPr>
        <p:spPr>
          <a:xfrm>
            <a:off x="65315" y="5685477"/>
            <a:ext cx="9535886" cy="923330"/>
          </a:xfrm>
          <a:prstGeom prst="rect">
            <a:avLst/>
          </a:prstGeom>
        </p:spPr>
        <p:txBody>
          <a:bodyPr wrap="square">
            <a:spAutoFit/>
          </a:bodyPr>
          <a:lstStyle/>
          <a:p>
            <a:pPr lvl="0" algn="just">
              <a:spcBef>
                <a:spcPct val="0"/>
              </a:spcBef>
            </a:pPr>
            <a:r>
              <a:rPr lang="en-ZA" dirty="0">
                <a:solidFill>
                  <a:srgbClr val="000099"/>
                </a:solidFill>
              </a:rPr>
              <a:t>Recharge value for local recharge and regional recharge is not clarified. That lack of clarification has </a:t>
            </a:r>
          </a:p>
          <a:p>
            <a:pPr lvl="0" algn="just">
              <a:spcBef>
                <a:spcPct val="0"/>
              </a:spcBef>
            </a:pPr>
            <a:r>
              <a:rPr lang="en-ZA" dirty="0">
                <a:solidFill>
                  <a:srgbClr val="000099"/>
                </a:solidFill>
              </a:rPr>
              <a:t>implications when choosing methods and data for estimating recharge. Making decisions on such values on groundwater availability for water allocation and water, protection can be impaired. </a:t>
            </a:r>
          </a:p>
        </p:txBody>
      </p:sp>
      <p:sp>
        <p:nvSpPr>
          <p:cNvPr id="3" name="Oval 2">
            <a:extLst>
              <a:ext uri="{FF2B5EF4-FFF2-40B4-BE49-F238E27FC236}">
                <a16:creationId xmlns:a16="http://schemas.microsoft.com/office/drawing/2014/main" id="{034B76C9-4EED-4642-A427-84F772DD2C06}"/>
              </a:ext>
            </a:extLst>
          </p:cNvPr>
          <p:cNvSpPr/>
          <p:nvPr/>
        </p:nvSpPr>
        <p:spPr>
          <a:xfrm>
            <a:off x="497150" y="372862"/>
            <a:ext cx="8327254" cy="683581"/>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ZA" dirty="0">
                <a:solidFill>
                  <a:srgbClr val="FFFF00"/>
                </a:solidFill>
              </a:rPr>
              <a:t>Recharge in a mountainous region will recharge in coastal aquifers i.e. rising water levels [Regional flow system]</a:t>
            </a:r>
          </a:p>
        </p:txBody>
      </p:sp>
      <p:sp>
        <p:nvSpPr>
          <p:cNvPr id="5" name="Oval 4">
            <a:extLst>
              <a:ext uri="{FF2B5EF4-FFF2-40B4-BE49-F238E27FC236}">
                <a16:creationId xmlns:a16="http://schemas.microsoft.com/office/drawing/2014/main" id="{67E18CCF-F0A0-47C8-88EA-97AD136086E1}"/>
              </a:ext>
            </a:extLst>
          </p:cNvPr>
          <p:cNvSpPr/>
          <p:nvPr/>
        </p:nvSpPr>
        <p:spPr>
          <a:xfrm>
            <a:off x="196727" y="3430480"/>
            <a:ext cx="8928100" cy="1363462"/>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ZA" dirty="0">
                <a:solidFill>
                  <a:srgbClr val="FFFF00"/>
                </a:solidFill>
              </a:rPr>
              <a:t>Recharge in a coastal region will recharge in coastal shallow aquifers .</a:t>
            </a:r>
            <a:r>
              <a:rPr lang="en-ZA" dirty="0" err="1">
                <a:solidFill>
                  <a:srgbClr val="FFFF00"/>
                </a:solidFill>
              </a:rPr>
              <a:t>i.e</a:t>
            </a:r>
            <a:r>
              <a:rPr lang="en-ZA" dirty="0">
                <a:solidFill>
                  <a:srgbClr val="FFFF00"/>
                </a:solidFill>
              </a:rPr>
              <a:t> rising water levels [Local flow system]</a:t>
            </a:r>
          </a:p>
        </p:txBody>
      </p:sp>
      <p:sp>
        <p:nvSpPr>
          <p:cNvPr id="6" name="Arrow: Down 5">
            <a:extLst>
              <a:ext uri="{FF2B5EF4-FFF2-40B4-BE49-F238E27FC236}">
                <a16:creationId xmlns:a16="http://schemas.microsoft.com/office/drawing/2014/main" id="{67AEE1AE-2D53-4B33-8E66-708B959AA765}"/>
              </a:ext>
            </a:extLst>
          </p:cNvPr>
          <p:cNvSpPr/>
          <p:nvPr/>
        </p:nvSpPr>
        <p:spPr>
          <a:xfrm>
            <a:off x="4465468" y="1056443"/>
            <a:ext cx="355107" cy="276095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1">
            <a:extLst>
              <a:ext uri="{FF2B5EF4-FFF2-40B4-BE49-F238E27FC236}">
                <a16:creationId xmlns:a16="http://schemas.microsoft.com/office/drawing/2014/main" id="{22702290-160B-4845-B642-2C41B625D42B}"/>
              </a:ext>
            </a:extLst>
          </p:cNvPr>
          <p:cNvSpPr txBox="1">
            <a:spLocks/>
          </p:cNvSpPr>
          <p:nvPr/>
        </p:nvSpPr>
        <p:spPr>
          <a:xfrm>
            <a:off x="381738" y="1339713"/>
            <a:ext cx="8087559" cy="111422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ZA" sz="2400" dirty="0">
                <a:solidFill>
                  <a:srgbClr val="FFFF00"/>
                </a:solidFill>
              </a:rPr>
              <a:t>Recharge variable at quaternary scale versus aquifer scale and boreholes depths  in that quaternary catchment: Aquifer </a:t>
            </a:r>
            <a:r>
              <a:rPr lang="en-ZA" sz="2400">
                <a:solidFill>
                  <a:srgbClr val="FFFF00"/>
                </a:solidFill>
              </a:rPr>
              <a:t>scale approach</a:t>
            </a:r>
            <a:endParaRPr lang="en-ZA" sz="2400" dirty="0">
              <a:solidFill>
                <a:srgbClr val="FFFF00"/>
              </a:solidFill>
            </a:endParaRPr>
          </a:p>
        </p:txBody>
      </p:sp>
    </p:spTree>
    <p:extLst>
      <p:ext uri="{BB962C8B-B14F-4D97-AF65-F5344CB8AC3E}">
        <p14:creationId xmlns:p14="http://schemas.microsoft.com/office/powerpoint/2010/main" val="39781120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7C16E-0BF2-43BD-88D6-2A195CFE7CAD}"/>
              </a:ext>
            </a:extLst>
          </p:cNvPr>
          <p:cNvSpPr>
            <a:spLocks noGrp="1"/>
          </p:cNvSpPr>
          <p:nvPr>
            <p:ph type="ctrTitle"/>
          </p:nvPr>
        </p:nvSpPr>
        <p:spPr/>
        <p:txBody>
          <a:bodyPr/>
          <a:lstStyle/>
          <a:p>
            <a:r>
              <a:rPr lang="en-US" dirty="0"/>
              <a:t>Thank you for your attention</a:t>
            </a:r>
            <a:endParaRPr lang="en-ZA" dirty="0"/>
          </a:p>
        </p:txBody>
      </p:sp>
    </p:spTree>
    <p:extLst>
      <p:ext uri="{BB962C8B-B14F-4D97-AF65-F5344CB8AC3E}">
        <p14:creationId xmlns:p14="http://schemas.microsoft.com/office/powerpoint/2010/main" val="663303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D9ADF3E-0326-449A-B855-9A8D1CE7A3B3}"/>
              </a:ext>
            </a:extLst>
          </p:cNvPr>
          <p:cNvGraphicFramePr>
            <a:graphicFrameLocks noGrp="1"/>
          </p:cNvGraphicFramePr>
          <p:nvPr/>
        </p:nvGraphicFramePr>
        <p:xfrm>
          <a:off x="74645" y="91817"/>
          <a:ext cx="7094927" cy="6651625"/>
        </p:xfrm>
        <a:graphic>
          <a:graphicData uri="http://schemas.openxmlformats.org/drawingml/2006/table">
            <a:tbl>
              <a:tblPr firstRow="1" firstCol="1" bandRow="1"/>
              <a:tblGrid>
                <a:gridCol w="860177">
                  <a:extLst>
                    <a:ext uri="{9D8B030D-6E8A-4147-A177-3AD203B41FA5}">
                      <a16:colId xmlns:a16="http://schemas.microsoft.com/office/drawing/2014/main" val="20000"/>
                    </a:ext>
                  </a:extLst>
                </a:gridCol>
                <a:gridCol w="812435">
                  <a:extLst>
                    <a:ext uri="{9D8B030D-6E8A-4147-A177-3AD203B41FA5}">
                      <a16:colId xmlns:a16="http://schemas.microsoft.com/office/drawing/2014/main" val="20001"/>
                    </a:ext>
                  </a:extLst>
                </a:gridCol>
                <a:gridCol w="1649731">
                  <a:extLst>
                    <a:ext uri="{9D8B030D-6E8A-4147-A177-3AD203B41FA5}">
                      <a16:colId xmlns:a16="http://schemas.microsoft.com/office/drawing/2014/main" val="20002"/>
                    </a:ext>
                  </a:extLst>
                </a:gridCol>
                <a:gridCol w="817635">
                  <a:extLst>
                    <a:ext uri="{9D8B030D-6E8A-4147-A177-3AD203B41FA5}">
                      <a16:colId xmlns:a16="http://schemas.microsoft.com/office/drawing/2014/main" val="20003"/>
                    </a:ext>
                  </a:extLst>
                </a:gridCol>
                <a:gridCol w="817635">
                  <a:extLst>
                    <a:ext uri="{9D8B030D-6E8A-4147-A177-3AD203B41FA5}">
                      <a16:colId xmlns:a16="http://schemas.microsoft.com/office/drawing/2014/main" val="20004"/>
                    </a:ext>
                  </a:extLst>
                </a:gridCol>
                <a:gridCol w="659549">
                  <a:extLst>
                    <a:ext uri="{9D8B030D-6E8A-4147-A177-3AD203B41FA5}">
                      <a16:colId xmlns:a16="http://schemas.microsoft.com/office/drawing/2014/main" val="20005"/>
                    </a:ext>
                  </a:extLst>
                </a:gridCol>
                <a:gridCol w="492782">
                  <a:extLst>
                    <a:ext uri="{9D8B030D-6E8A-4147-A177-3AD203B41FA5}">
                      <a16:colId xmlns:a16="http://schemas.microsoft.com/office/drawing/2014/main" val="20006"/>
                    </a:ext>
                  </a:extLst>
                </a:gridCol>
                <a:gridCol w="492782">
                  <a:extLst>
                    <a:ext uri="{9D8B030D-6E8A-4147-A177-3AD203B41FA5}">
                      <a16:colId xmlns:a16="http://schemas.microsoft.com/office/drawing/2014/main" val="20007"/>
                    </a:ext>
                  </a:extLst>
                </a:gridCol>
                <a:gridCol w="492201">
                  <a:extLst>
                    <a:ext uri="{9D8B030D-6E8A-4147-A177-3AD203B41FA5}">
                      <a16:colId xmlns:a16="http://schemas.microsoft.com/office/drawing/2014/main" val="20008"/>
                    </a:ext>
                  </a:extLst>
                </a:gridCol>
              </a:tblGrid>
              <a:tr h="171834">
                <a:tc>
                  <a:txBody>
                    <a:bodyPr/>
                    <a:lstStyle/>
                    <a:p>
                      <a:pPr>
                        <a:lnSpc>
                          <a:spcPct val="107000"/>
                        </a:lnSpc>
                        <a:spcAft>
                          <a:spcPts val="0"/>
                        </a:spcAft>
                      </a:pPr>
                      <a:r>
                        <a:rPr lang="en-US" sz="1100" b="1" dirty="0">
                          <a:solidFill>
                            <a:srgbClr val="000000"/>
                          </a:solidFill>
                          <a:effectLst/>
                          <a:latin typeface="Calibri"/>
                          <a:ea typeface="Times New Roman"/>
                          <a:cs typeface="Arial"/>
                        </a:rPr>
                        <a:t>Zone</a:t>
                      </a:r>
                      <a:endParaRPr lang="en-ZA" sz="11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1100" b="1" dirty="0">
                          <a:solidFill>
                            <a:srgbClr val="000000"/>
                          </a:solidFill>
                          <a:effectLst/>
                          <a:latin typeface="Calibri"/>
                          <a:ea typeface="Calibri"/>
                          <a:cs typeface="Times New Roman"/>
                        </a:rPr>
                        <a:t>Method</a:t>
                      </a:r>
                      <a:endParaRPr lang="en-ZA" sz="11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100" b="1" dirty="0">
                          <a:solidFill>
                            <a:srgbClr val="000000"/>
                          </a:solidFill>
                          <a:effectLst/>
                          <a:latin typeface="Calibri"/>
                          <a:ea typeface="Calibri"/>
                          <a:cs typeface="Times New Roman"/>
                        </a:rPr>
                        <a:t>Limitation</a:t>
                      </a:r>
                      <a:endParaRPr lang="en-ZA" sz="11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algn="ctr">
                        <a:lnSpc>
                          <a:spcPct val="107000"/>
                        </a:lnSpc>
                        <a:spcAft>
                          <a:spcPts val="0"/>
                        </a:spcAft>
                      </a:pPr>
                      <a:r>
                        <a:rPr lang="en-US" sz="1100" b="1" dirty="0">
                          <a:solidFill>
                            <a:srgbClr val="000000"/>
                          </a:solidFill>
                          <a:effectLst/>
                          <a:latin typeface="Calibri"/>
                          <a:ea typeface="Calibri"/>
                          <a:cs typeface="Times New Roman"/>
                        </a:rPr>
                        <a:t>Applicability</a:t>
                      </a:r>
                      <a:endParaRPr lang="en-ZA" sz="11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ZA"/>
                    </a:p>
                  </a:txBody>
                  <a:tcPr/>
                </a:tc>
                <a:tc hMerge="1">
                  <a:txBody>
                    <a:bodyPr/>
                    <a:lstStyle/>
                    <a:p>
                      <a:endParaRPr lang="en-ZA"/>
                    </a:p>
                  </a:txBody>
                  <a:tcPr/>
                </a:tc>
                <a:tc gridSpan="3">
                  <a:txBody>
                    <a:bodyPr/>
                    <a:lstStyle/>
                    <a:p>
                      <a:pPr algn="ctr">
                        <a:lnSpc>
                          <a:spcPct val="107000"/>
                        </a:lnSpc>
                        <a:spcAft>
                          <a:spcPts val="0"/>
                        </a:spcAft>
                      </a:pPr>
                      <a:r>
                        <a:rPr lang="en-US" sz="1100" b="1" dirty="0">
                          <a:solidFill>
                            <a:srgbClr val="000000"/>
                          </a:solidFill>
                          <a:effectLst/>
                          <a:latin typeface="Calibri"/>
                          <a:ea typeface="Calibri"/>
                          <a:cs typeface="Times New Roman"/>
                        </a:rPr>
                        <a:t>Rating</a:t>
                      </a:r>
                      <a:endParaRPr lang="en-ZA" sz="11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ZA"/>
                    </a:p>
                  </a:txBody>
                  <a:tcPr/>
                </a:tc>
                <a:tc hMerge="1">
                  <a:txBody>
                    <a:bodyPr/>
                    <a:lstStyle/>
                    <a:p>
                      <a:endParaRPr lang="en-ZA"/>
                    </a:p>
                  </a:txBody>
                  <a:tcPr/>
                </a:tc>
                <a:extLst>
                  <a:ext uri="{0D108BD9-81ED-4DB2-BD59-A6C34878D82A}">
                    <a16:rowId xmlns:a16="http://schemas.microsoft.com/office/drawing/2014/main" val="10000"/>
                  </a:ext>
                </a:extLst>
              </a:tr>
              <a:tr h="285737">
                <a:tc>
                  <a:txBody>
                    <a:bodyPr/>
                    <a:lstStyle/>
                    <a:p>
                      <a:pPr>
                        <a:lnSpc>
                          <a:spcPct val="107000"/>
                        </a:lnSpc>
                        <a:spcAft>
                          <a:spcPts val="0"/>
                        </a:spcAft>
                      </a:pP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Flux mm/year</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Area (km</a:t>
                      </a:r>
                      <a:r>
                        <a:rPr lang="en-US" sz="900" baseline="30000">
                          <a:solidFill>
                            <a:srgbClr val="000000"/>
                          </a:solidFill>
                          <a:effectLst/>
                          <a:latin typeface="Calibri"/>
                          <a:ea typeface="Calibri"/>
                          <a:cs typeface="Times New Roman"/>
                        </a:rPr>
                        <a:t>2</a:t>
                      </a:r>
                      <a:r>
                        <a:rPr lang="en-US" sz="900">
                          <a:solidFill>
                            <a:srgbClr val="000000"/>
                          </a:solidFill>
                          <a:effectLst/>
                          <a:latin typeface="Calibri"/>
                          <a:ea typeface="Calibri"/>
                          <a:cs typeface="Times New Roman"/>
                        </a:rPr>
                        <a:t>)</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Time (years)</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Acc.</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Ease</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Cost</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3070">
                <a:tc rowSpan="3">
                  <a:txBody>
                    <a:bodyPr/>
                    <a:lstStyle/>
                    <a:p>
                      <a:pPr>
                        <a:lnSpc>
                          <a:spcPct val="107000"/>
                        </a:lnSpc>
                        <a:spcAft>
                          <a:spcPts val="0"/>
                        </a:spcAft>
                      </a:pP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p>
                      <a:pPr>
                        <a:lnSpc>
                          <a:spcPct val="107000"/>
                        </a:lnSpc>
                        <a:spcAft>
                          <a:spcPts val="0"/>
                        </a:spcAft>
                      </a:pPr>
                      <a:r>
                        <a:rPr lang="en-US" sz="900" b="1">
                          <a:solidFill>
                            <a:srgbClr val="000000"/>
                          </a:solidFill>
                          <a:effectLst/>
                          <a:latin typeface="Calibri"/>
                          <a:ea typeface="Calibri"/>
                          <a:cs typeface="Times New Roman"/>
                        </a:rPr>
                        <a:t>SW</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err="1">
                          <a:solidFill>
                            <a:srgbClr val="000000"/>
                          </a:solidFill>
                          <a:effectLst/>
                          <a:latin typeface="Calibri"/>
                          <a:ea typeface="Calibri"/>
                          <a:cs typeface="Times New Roman"/>
                        </a:rPr>
                        <a:t>Baseflow</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err="1">
                          <a:solidFill>
                            <a:srgbClr val="000000"/>
                          </a:solidFill>
                          <a:effectLst/>
                          <a:latin typeface="Calibri"/>
                          <a:ea typeface="Calibri"/>
                          <a:cs typeface="Times New Roman"/>
                        </a:rPr>
                        <a:t>Emphermal</a:t>
                      </a:r>
                      <a:r>
                        <a:rPr lang="en-US" sz="900" dirty="0">
                          <a:solidFill>
                            <a:srgbClr val="000000"/>
                          </a:solidFill>
                          <a:effectLst/>
                          <a:latin typeface="Calibri"/>
                          <a:ea typeface="Calibri"/>
                          <a:cs typeface="Times New Roman"/>
                        </a:rPr>
                        <a:t> rivers  [NPR system]</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400-4000</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(0.1-1000)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10</a:t>
                      </a:r>
                      <a:r>
                        <a:rPr lang="en-US" sz="900" baseline="30000">
                          <a:solidFill>
                            <a:srgbClr val="000000"/>
                          </a:solidFill>
                          <a:effectLst/>
                          <a:latin typeface="Calibri"/>
                          <a:ea typeface="Calibri"/>
                          <a:cs typeface="Times New Roman"/>
                        </a:rPr>
                        <a:t>-4</a:t>
                      </a:r>
                      <a:r>
                        <a:rPr lang="en-US" sz="900">
                          <a:solidFill>
                            <a:srgbClr val="000000"/>
                          </a:solidFill>
                          <a:effectLst/>
                          <a:latin typeface="Calibri"/>
                          <a:ea typeface="Calibri"/>
                          <a:cs typeface="Times New Roman"/>
                        </a:rPr>
                        <a:t>-1300</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(10-1000)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0.3-50</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(1-100)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261768">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CWB</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Inaccurate flow measurements</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100-5000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10</a:t>
                      </a: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-10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1d-1yr</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2-3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66822">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WB</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err="1">
                          <a:solidFill>
                            <a:srgbClr val="000000"/>
                          </a:solidFill>
                          <a:effectLst/>
                          <a:latin typeface="Calibri"/>
                          <a:ea typeface="Calibri"/>
                          <a:cs typeface="Times New Roman"/>
                        </a:rPr>
                        <a:t>Emphermal</a:t>
                      </a:r>
                      <a:r>
                        <a:rPr lang="en-US" sz="900" dirty="0">
                          <a:solidFill>
                            <a:srgbClr val="000000"/>
                          </a:solidFill>
                          <a:effectLst/>
                          <a:latin typeface="Calibri"/>
                          <a:ea typeface="Calibri"/>
                          <a:cs typeface="Times New Roman"/>
                        </a:rPr>
                        <a:t> rivers [NPR system]</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1-400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10</a:t>
                      </a:r>
                      <a:r>
                        <a:rPr lang="en-US" sz="900" baseline="30000">
                          <a:solidFill>
                            <a:srgbClr val="000000"/>
                          </a:solidFill>
                          <a:effectLst/>
                          <a:latin typeface="Calibri"/>
                          <a:ea typeface="Calibri"/>
                          <a:cs typeface="Times New Roman"/>
                        </a:rPr>
                        <a:t>-1</a:t>
                      </a:r>
                      <a:r>
                        <a:rPr lang="en-US" sz="900">
                          <a:solidFill>
                            <a:srgbClr val="000000"/>
                          </a:solidFill>
                          <a:effectLst/>
                          <a:latin typeface="Calibri"/>
                          <a:ea typeface="Calibri"/>
                          <a:cs typeface="Times New Roman"/>
                        </a:rPr>
                        <a:t>-5×10</a:t>
                      </a:r>
                      <a:r>
                        <a:rPr lang="en-US" sz="900" baseline="30000">
                          <a:solidFill>
                            <a:srgbClr val="000000"/>
                          </a:solidFill>
                          <a:effectLst/>
                          <a:latin typeface="Calibri"/>
                          <a:ea typeface="Calibri"/>
                          <a:cs typeface="Times New Roman"/>
                        </a:rPr>
                        <a:t>5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1d-10yr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03070">
                <a:tc rowSpan="5">
                  <a:txBody>
                    <a:bodyPr/>
                    <a:lstStyle/>
                    <a:p>
                      <a:pPr>
                        <a:lnSpc>
                          <a:spcPct val="107000"/>
                        </a:lnSpc>
                        <a:spcAft>
                          <a:spcPts val="0"/>
                        </a:spcAft>
                      </a:pP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Unsaturated</a:t>
                      </a:r>
                      <a:endParaRPr lang="en-ZA" sz="900" dirty="0">
                        <a:effectLst/>
                        <a:latin typeface="Calibri"/>
                        <a:ea typeface="Calibri"/>
                        <a:cs typeface="Times New Roman"/>
                      </a:endParaRPr>
                    </a:p>
                    <a:p>
                      <a:pPr>
                        <a:lnSpc>
                          <a:spcPct val="107000"/>
                        </a:lnSpc>
                        <a:spcAft>
                          <a:spcPts val="0"/>
                        </a:spcAft>
                        <a:tabLst>
                          <a:tab pos="514350" algn="l"/>
                        </a:tabLst>
                      </a:pP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gn="ctr">
                        <a:lnSpc>
                          <a:spcPct val="107000"/>
                        </a:lnSpc>
                        <a:spcAft>
                          <a:spcPts val="0"/>
                        </a:spcAft>
                      </a:pP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Lysimeter</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Surface runoff</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1-500</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0.1-30m</a:t>
                      </a:r>
                      <a:r>
                        <a:rPr lang="en-US" sz="900" baseline="30000">
                          <a:solidFill>
                            <a:srgbClr val="000000"/>
                          </a:solidFill>
                          <a:effectLst/>
                          <a:latin typeface="Calibri"/>
                          <a:ea typeface="Calibri"/>
                          <a:cs typeface="Times New Roman"/>
                        </a:rPr>
                        <a:t>2</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0.1-6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1-2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3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654418">
                <a:tc vMerge="1">
                  <a:txBody>
                    <a:bodyPr/>
                    <a:lstStyle/>
                    <a:p>
                      <a:endParaRPr lang="en-ZA"/>
                    </a:p>
                  </a:txBody>
                  <a:tcPr/>
                </a:tc>
                <a:tc>
                  <a:txBody>
                    <a:bodyPr/>
                    <a:lstStyle/>
                    <a:p>
                      <a:pPr>
                        <a:lnSpc>
                          <a:spcPct val="107000"/>
                        </a:lnSpc>
                        <a:spcAft>
                          <a:spcPts val="0"/>
                        </a:spcAft>
                      </a:pPr>
                      <a:r>
                        <a:rPr lang="en-US" sz="900" dirty="0">
                          <a:solidFill>
                            <a:srgbClr val="000000"/>
                          </a:solidFill>
                          <a:effectLst/>
                          <a:latin typeface="Calibri"/>
                          <a:ea typeface="Calibri"/>
                          <a:cs typeface="Times New Roman"/>
                        </a:rPr>
                        <a:t>UFM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Poor known relationship between hydraulic conductivity- moisture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20-500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0.1-1m</a:t>
                      </a:r>
                      <a:r>
                        <a:rPr lang="en-US" sz="900" baseline="30000" dirty="0">
                          <a:solidFill>
                            <a:srgbClr val="000000"/>
                          </a:solidFill>
                          <a:effectLst/>
                          <a:latin typeface="Calibri"/>
                          <a:ea typeface="Calibri"/>
                          <a:cs typeface="Times New Roman"/>
                        </a:rPr>
                        <a:t>2</a:t>
                      </a: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0.1-400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523533">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ZFP</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Subsurface heterogeneity, periods of high infiltration</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30-500</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0.1-1m</a:t>
                      </a:r>
                      <a:r>
                        <a:rPr lang="en-US" sz="900" baseline="30000" dirty="0">
                          <a:solidFill>
                            <a:srgbClr val="000000"/>
                          </a:solidFill>
                          <a:effectLst/>
                          <a:latin typeface="Calibri"/>
                          <a:ea typeface="Calibri"/>
                          <a:cs typeface="Times New Roman"/>
                        </a:rPr>
                        <a:t>2</a:t>
                      </a: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 0.1-6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392652">
                <a:tc vMerge="1">
                  <a:txBody>
                    <a:bodyPr/>
                    <a:lstStyle/>
                    <a:p>
                      <a:endParaRPr lang="en-ZA"/>
                    </a:p>
                  </a:txBody>
                  <a:tcPr/>
                </a:tc>
                <a:tc>
                  <a:txBody>
                    <a:bodyPr/>
                    <a:lstStyle/>
                    <a:p>
                      <a:pPr>
                        <a:lnSpc>
                          <a:spcPct val="107000"/>
                        </a:lnSpc>
                        <a:spcAft>
                          <a:spcPts val="0"/>
                        </a:spcAft>
                      </a:pPr>
                      <a:r>
                        <a:rPr lang="en-US" sz="900" dirty="0">
                          <a:solidFill>
                            <a:srgbClr val="000000"/>
                          </a:solidFill>
                          <a:effectLst/>
                          <a:latin typeface="Calibri"/>
                          <a:ea typeface="Calibri"/>
                          <a:cs typeface="Times New Roman"/>
                        </a:rPr>
                        <a:t>CMB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Long term atmospheric deposition unknown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0.1-300</a:t>
                      </a:r>
                      <a:endParaRPr lang="en-ZA" sz="900" dirty="0">
                        <a:effectLst/>
                        <a:latin typeface="Calibri"/>
                        <a:ea typeface="Calibri"/>
                        <a:cs typeface="Times New Roman"/>
                      </a:endParaRPr>
                    </a:p>
                    <a:p>
                      <a:pPr>
                        <a:lnSpc>
                          <a:spcPct val="107000"/>
                        </a:lnSpc>
                        <a:spcAft>
                          <a:spcPts val="0"/>
                        </a:spcAft>
                      </a:pPr>
                      <a:r>
                        <a:rPr lang="en-US" sz="900" dirty="0">
                          <a:solidFill>
                            <a:srgbClr val="000000"/>
                          </a:solidFill>
                          <a:effectLst/>
                          <a:latin typeface="Calibri"/>
                          <a:ea typeface="Calibri"/>
                          <a:cs typeface="Times New Roman"/>
                        </a:rPr>
                        <a:t>(0.6-300)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0.1-1m</a:t>
                      </a:r>
                      <a:r>
                        <a:rPr lang="en-US" sz="900" baseline="30000" dirty="0">
                          <a:solidFill>
                            <a:srgbClr val="000000"/>
                          </a:solidFill>
                          <a:effectLst/>
                          <a:latin typeface="Calibri"/>
                          <a:ea typeface="Calibri"/>
                          <a:cs typeface="Times New Roman"/>
                        </a:rPr>
                        <a:t>2</a:t>
                      </a:r>
                      <a:r>
                        <a:rPr lang="en-US" sz="900" dirty="0">
                          <a:solidFill>
                            <a:srgbClr val="000000"/>
                          </a:solidFill>
                          <a:effectLst/>
                          <a:latin typeface="Calibri"/>
                          <a:ea typeface="Calibri"/>
                          <a:cs typeface="Times New Roman"/>
                        </a:rPr>
                        <a:t>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5-10000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n-US" sz="900" dirty="0">
                          <a:solidFill>
                            <a:srgbClr val="000000"/>
                          </a:solidFill>
                          <a:effectLst/>
                          <a:latin typeface="Calibri"/>
                          <a:ea typeface="Calibri"/>
                          <a:cs typeface="Times New Roman"/>
                        </a:rPr>
                        <a:t>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523533">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Historical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Poorly  known porosity; present </a:t>
                      </a:r>
                      <a:r>
                        <a:rPr lang="en-US" sz="900" baseline="30000" dirty="0">
                          <a:solidFill>
                            <a:srgbClr val="000000"/>
                          </a:solidFill>
                          <a:effectLst/>
                          <a:latin typeface="Calibri"/>
                          <a:ea typeface="Calibri"/>
                          <a:cs typeface="Times New Roman"/>
                        </a:rPr>
                        <a:t>3</a:t>
                      </a:r>
                      <a:r>
                        <a:rPr lang="en-US" sz="900" dirty="0">
                          <a:solidFill>
                            <a:srgbClr val="000000"/>
                          </a:solidFill>
                          <a:effectLst/>
                          <a:latin typeface="Calibri"/>
                          <a:ea typeface="Calibri"/>
                          <a:cs typeface="Times New Roman"/>
                        </a:rPr>
                        <a:t>H levels almost undetectable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10-50</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(10-80)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0.1-1m</a:t>
                      </a:r>
                      <a:r>
                        <a:rPr lang="en-US" sz="900" baseline="300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1.5-50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07000"/>
                        </a:lnSpc>
                        <a:spcAft>
                          <a:spcPts val="0"/>
                        </a:spcAft>
                      </a:pPr>
                      <a:r>
                        <a:rPr lang="en-US" sz="900" dirty="0">
                          <a:solidFill>
                            <a:srgbClr val="000000"/>
                          </a:solidFill>
                          <a:effectLst/>
                          <a:latin typeface="Calibri"/>
                          <a:ea typeface="Calibri"/>
                          <a:cs typeface="Times New Roman"/>
                        </a:rPr>
                        <a:t>2-3</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2-3</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3</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9"/>
                  </a:ext>
                </a:extLst>
              </a:tr>
              <a:tr h="392652">
                <a:tc rowSpan="4">
                  <a:txBody>
                    <a:bodyPr/>
                    <a:lstStyle/>
                    <a:p>
                      <a:pPr>
                        <a:lnSpc>
                          <a:spcPct val="107000"/>
                        </a:lnSpc>
                        <a:spcAft>
                          <a:spcPts val="0"/>
                        </a:spcAft>
                      </a:pPr>
                      <a:r>
                        <a:rPr lang="en-US" sz="900" b="1"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Saturated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Unsaturated</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CRD</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Deep (multi-layer) aquifers, sensitive to Specific yield (Sy)</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(0.1-1000)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(1-1000)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(0.1-20)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900" dirty="0">
                          <a:solidFill>
                            <a:srgbClr val="000000"/>
                          </a:solidFill>
                          <a:effectLst/>
                          <a:latin typeface="Calibri"/>
                          <a:ea typeface="Calibri"/>
                          <a:cs typeface="Times New Roman"/>
                        </a:rPr>
                        <a:t>1-2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r h="166822">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EARTH</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Poorly known Sy</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(1-80)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(1-10m</a:t>
                      </a:r>
                      <a:r>
                        <a:rPr lang="en-US" sz="900" baseline="30000">
                          <a:solidFill>
                            <a:srgbClr val="000000"/>
                          </a:solidFill>
                          <a:effectLst/>
                          <a:latin typeface="Calibri"/>
                          <a:ea typeface="Calibri"/>
                          <a:cs typeface="Times New Roman"/>
                        </a:rPr>
                        <a:t>2</a:t>
                      </a:r>
                      <a:r>
                        <a:rPr lang="en-US" sz="900">
                          <a:solidFill>
                            <a:srgbClr val="000000"/>
                          </a:solidFill>
                          <a:effectLst/>
                          <a:latin typeface="Calibri"/>
                          <a:ea typeface="Calibri"/>
                          <a:cs typeface="Times New Roman"/>
                        </a:rPr>
                        <a:t>)</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(1-5)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900" dirty="0">
                          <a:solidFill>
                            <a:srgbClr val="000000"/>
                          </a:solidFill>
                          <a:effectLst/>
                          <a:latin typeface="Calibri"/>
                          <a:ea typeface="Calibri"/>
                          <a:cs typeface="Times New Roman"/>
                        </a:rPr>
                        <a:t>1-2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1"/>
                  </a:ext>
                </a:extLst>
              </a:tr>
              <a:tr h="261768">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WTF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In/outflow Sy usually unknown</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5-500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900">
                          <a:solidFill>
                            <a:srgbClr val="000000"/>
                          </a:solidFill>
                          <a:effectLst/>
                          <a:latin typeface="Calibri"/>
                          <a:ea typeface="Calibri"/>
                          <a:cs typeface="Times New Roman"/>
                        </a:rPr>
                        <a:t>5×10</a:t>
                      </a:r>
                      <a:r>
                        <a:rPr lang="en-US" sz="900" baseline="30000">
                          <a:solidFill>
                            <a:srgbClr val="000000"/>
                          </a:solidFill>
                          <a:effectLst/>
                          <a:latin typeface="Calibri"/>
                          <a:ea typeface="Calibri"/>
                          <a:cs typeface="Times New Roman"/>
                        </a:rPr>
                        <a:t>-5</a:t>
                      </a:r>
                      <a:r>
                        <a:rPr lang="en-US" sz="900">
                          <a:solidFill>
                            <a:srgbClr val="000000"/>
                          </a:solidFill>
                          <a:effectLst/>
                          <a:latin typeface="Calibri"/>
                          <a:ea typeface="Calibri"/>
                          <a:cs typeface="Times New Roman"/>
                        </a:rPr>
                        <a:t>&gt;10</a:t>
                      </a:r>
                      <a:r>
                        <a:rPr lang="en-US" sz="900" baseline="300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0.1-5</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      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r h="392652">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CMB</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Long term atmospheric deposition unknown</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0.1-500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2×10</a:t>
                      </a:r>
                      <a:r>
                        <a:rPr lang="en-US" sz="900" baseline="30000">
                          <a:solidFill>
                            <a:srgbClr val="000000"/>
                          </a:solidFill>
                          <a:effectLst/>
                          <a:latin typeface="Calibri"/>
                          <a:ea typeface="Calibri"/>
                          <a:cs typeface="Times New Roman"/>
                        </a:rPr>
                        <a:t>-6</a:t>
                      </a:r>
                      <a:r>
                        <a:rPr lang="en-US" sz="900">
                          <a:solidFill>
                            <a:srgbClr val="000000"/>
                          </a:solidFill>
                          <a:effectLst/>
                          <a:latin typeface="Calibri"/>
                          <a:ea typeface="Calibri"/>
                          <a:cs typeface="Times New Roman"/>
                        </a:rPr>
                        <a:t>– &gt;10</a:t>
                      </a:r>
                      <a:r>
                        <a:rPr lang="en-US" sz="900" baseline="30000">
                          <a:solidFill>
                            <a:srgbClr val="000000"/>
                          </a:solidFill>
                          <a:effectLst/>
                          <a:latin typeface="Calibri"/>
                          <a:ea typeface="Calibri"/>
                          <a:cs typeface="Times New Roman"/>
                        </a:rPr>
                        <a:t>-2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5-&gt;10000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     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3"/>
                  </a:ext>
                </a:extLst>
              </a:tr>
              <a:tr h="654418">
                <a:tc rowSpan="4">
                  <a:txBody>
                    <a:bodyPr/>
                    <a:lstStyle/>
                    <a:p>
                      <a:pPr>
                        <a:lnSpc>
                          <a:spcPct val="107000"/>
                        </a:lnSpc>
                        <a:spcAft>
                          <a:spcPts val="0"/>
                        </a:spcAft>
                      </a:pPr>
                      <a:r>
                        <a:rPr lang="en-US" sz="900" b="1"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 </a:t>
                      </a:r>
                      <a:endParaRPr lang="en-ZA" sz="900" dirty="0">
                        <a:effectLst/>
                        <a:latin typeface="Calibri"/>
                        <a:ea typeface="Calibri"/>
                        <a:cs typeface="Times New Roman"/>
                      </a:endParaRPr>
                    </a:p>
                    <a:p>
                      <a:pPr>
                        <a:lnSpc>
                          <a:spcPct val="107000"/>
                        </a:lnSpc>
                        <a:spcAft>
                          <a:spcPts val="0"/>
                        </a:spcAft>
                      </a:pPr>
                      <a:r>
                        <a:rPr lang="en-US" sz="900" b="1" dirty="0">
                          <a:solidFill>
                            <a:srgbClr val="000000"/>
                          </a:solidFill>
                          <a:effectLst/>
                          <a:latin typeface="Calibri"/>
                          <a:ea typeface="Calibri"/>
                          <a:cs typeface="Times New Roman"/>
                        </a:rPr>
                        <a:t>Saturated</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GM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Time consuming, poorly known transmissivity, sensitive to boundary </a:t>
                      </a:r>
                      <a:endParaRPr lang="en-ZA" sz="900" dirty="0">
                        <a:effectLst/>
                        <a:latin typeface="Calibri"/>
                        <a:ea typeface="Calibri"/>
                        <a:cs typeface="Times New Roman"/>
                      </a:endParaRPr>
                    </a:p>
                    <a:p>
                      <a:pPr>
                        <a:lnSpc>
                          <a:spcPct val="107000"/>
                        </a:lnSpc>
                        <a:spcAft>
                          <a:spcPts val="0"/>
                        </a:spcAft>
                      </a:pPr>
                      <a:r>
                        <a:rPr lang="en-US" sz="900" dirty="0">
                          <a:solidFill>
                            <a:srgbClr val="000000"/>
                          </a:solidFill>
                          <a:effectLst/>
                          <a:latin typeface="Calibri"/>
                          <a:ea typeface="Calibri"/>
                          <a:cs typeface="Times New Roman"/>
                        </a:rPr>
                        <a:t>Conditions</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(0.1-1000)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(10</a:t>
                      </a:r>
                      <a:r>
                        <a:rPr lang="en-US" sz="900" baseline="30000">
                          <a:solidFill>
                            <a:srgbClr val="000000"/>
                          </a:solidFill>
                          <a:effectLst/>
                          <a:latin typeface="Calibri"/>
                          <a:ea typeface="Calibri"/>
                          <a:cs typeface="Times New Roman"/>
                        </a:rPr>
                        <a:t>-6</a:t>
                      </a:r>
                      <a:r>
                        <a:rPr lang="en-US" sz="900">
                          <a:solidFill>
                            <a:srgbClr val="000000"/>
                          </a:solidFill>
                          <a:effectLst/>
                          <a:latin typeface="Calibri"/>
                          <a:ea typeface="Calibri"/>
                          <a:cs typeface="Times New Roman"/>
                        </a:rPr>
                        <a:t>-10</a:t>
                      </a:r>
                      <a:r>
                        <a:rPr lang="en-US" sz="900" baseline="30000">
                          <a:solidFill>
                            <a:srgbClr val="000000"/>
                          </a:solidFill>
                          <a:effectLst/>
                          <a:latin typeface="Calibri"/>
                          <a:ea typeface="Calibri"/>
                          <a:cs typeface="Times New Roman"/>
                        </a:rPr>
                        <a:t>9</a:t>
                      </a:r>
                      <a:r>
                        <a:rPr lang="en-US" sz="900">
                          <a:solidFill>
                            <a:srgbClr val="000000"/>
                          </a:solidFill>
                          <a:effectLst/>
                          <a:latin typeface="Calibri"/>
                          <a:ea typeface="Calibri"/>
                          <a:cs typeface="Times New Roman"/>
                        </a:rPr>
                        <a:t>)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(1d–20yr)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2-3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4"/>
                  </a:ext>
                </a:extLst>
              </a:tr>
              <a:tr h="287663">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SVF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Flow-through region; multi layered aquifer</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(0.1-1000)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(1-1000)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(0.1-20)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5"/>
                  </a:ext>
                </a:extLst>
              </a:tr>
              <a:tr h="151536">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EV-SF</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Confined aquifer</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(0.1-1000)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(1-100)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(1-100) </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a:solidFill>
                            <a:srgbClr val="000000"/>
                          </a:solidFill>
                          <a:effectLst/>
                          <a:latin typeface="Calibri"/>
                          <a:ea typeface="Calibri"/>
                          <a:cs typeface="Times New Roman"/>
                        </a:rPr>
                        <a:t>1-2</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1-2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6"/>
                  </a:ext>
                </a:extLst>
              </a:tr>
              <a:tr h="757677">
                <a:tc vMerge="1">
                  <a:txBody>
                    <a:bodyPr/>
                    <a:lstStyle/>
                    <a:p>
                      <a:endParaRPr lang="en-ZA"/>
                    </a:p>
                  </a:txBody>
                  <a:tcPr/>
                </a:tc>
                <a:tc>
                  <a:txBody>
                    <a:bodyPr/>
                    <a:lstStyle/>
                    <a:p>
                      <a:pPr>
                        <a:lnSpc>
                          <a:spcPct val="107000"/>
                        </a:lnSpc>
                        <a:spcAft>
                          <a:spcPts val="0"/>
                        </a:spcAft>
                      </a:pPr>
                      <a:r>
                        <a:rPr lang="en-US" sz="900">
                          <a:solidFill>
                            <a:srgbClr val="000000"/>
                          </a:solidFill>
                          <a:effectLst/>
                          <a:latin typeface="Calibri"/>
                          <a:ea typeface="Calibri"/>
                          <a:cs typeface="Times New Roman"/>
                        </a:rPr>
                        <a:t>GD </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baseline="30000">
                          <a:solidFill>
                            <a:srgbClr val="000000"/>
                          </a:solidFill>
                          <a:effectLst/>
                          <a:latin typeface="Calibri"/>
                          <a:ea typeface="Calibri"/>
                          <a:cs typeface="Times New Roman"/>
                        </a:rPr>
                        <a:t>14</a:t>
                      </a:r>
                      <a:r>
                        <a:rPr lang="en-US" sz="900">
                          <a:solidFill>
                            <a:srgbClr val="000000"/>
                          </a:solidFill>
                          <a:effectLst/>
                          <a:latin typeface="Calibri"/>
                          <a:ea typeface="Calibri"/>
                          <a:cs typeface="Times New Roman"/>
                        </a:rPr>
                        <a:t>C,</a:t>
                      </a: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H/</a:t>
                      </a: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He, CFC: poorly known porosity / correlation of dead carbon contribution</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baseline="30000">
                          <a:solidFill>
                            <a:srgbClr val="000000"/>
                          </a:solidFill>
                          <a:effectLst/>
                          <a:latin typeface="Calibri"/>
                          <a:ea typeface="Calibri"/>
                          <a:cs typeface="Times New Roman"/>
                        </a:rPr>
                        <a:t>14</a:t>
                      </a:r>
                      <a:r>
                        <a:rPr lang="en-US" sz="900">
                          <a:solidFill>
                            <a:srgbClr val="000000"/>
                          </a:solidFill>
                          <a:effectLst/>
                          <a:latin typeface="Calibri"/>
                          <a:ea typeface="Calibri"/>
                          <a:cs typeface="Times New Roman"/>
                        </a:rPr>
                        <a:t>C: 1-100</a:t>
                      </a:r>
                      <a:endParaRPr lang="en-ZA" sz="900">
                        <a:effectLst/>
                        <a:latin typeface="Calibri"/>
                        <a:ea typeface="Calibri"/>
                        <a:cs typeface="Times New Roman"/>
                      </a:endParaRPr>
                    </a:p>
                    <a:p>
                      <a:pPr>
                        <a:lnSpc>
                          <a:spcPct val="107000"/>
                        </a:lnSpc>
                        <a:spcAft>
                          <a:spcPts val="0"/>
                        </a:spcAft>
                      </a:pP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H/</a:t>
                      </a: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He, CFC: 30-</a:t>
                      </a:r>
                      <a:r>
                        <a:rPr lang="en-US" sz="900">
                          <a:solidFill>
                            <a:srgbClr val="000000"/>
                          </a:solidFill>
                          <a:effectLst/>
                          <a:latin typeface="Times New Roman"/>
                          <a:ea typeface="Calibri"/>
                          <a:cs typeface="Times New Roman"/>
                        </a:rPr>
                        <a:t> </a:t>
                      </a:r>
                      <a:r>
                        <a:rPr lang="en-US" sz="900">
                          <a:solidFill>
                            <a:srgbClr val="000000"/>
                          </a:solidFill>
                          <a:effectLst/>
                          <a:latin typeface="Calibri"/>
                          <a:ea typeface="Calibri"/>
                          <a:cs typeface="Times New Roman"/>
                        </a:rPr>
                        <a:t>1000</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baseline="30000">
                          <a:solidFill>
                            <a:srgbClr val="000000"/>
                          </a:solidFill>
                          <a:effectLst/>
                          <a:latin typeface="Calibri"/>
                          <a:ea typeface="Calibri"/>
                          <a:cs typeface="Times New Roman"/>
                        </a:rPr>
                        <a:t>14</a:t>
                      </a:r>
                      <a:r>
                        <a:rPr lang="en-US" sz="900">
                          <a:solidFill>
                            <a:srgbClr val="000000"/>
                          </a:solidFill>
                          <a:effectLst/>
                          <a:latin typeface="Calibri"/>
                          <a:ea typeface="Calibri"/>
                          <a:cs typeface="Times New Roman"/>
                        </a:rPr>
                        <a:t>C, </a:t>
                      </a: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H/He</a:t>
                      </a:r>
                      <a:r>
                        <a:rPr lang="en-US" sz="900" baseline="30000">
                          <a:solidFill>
                            <a:srgbClr val="000000"/>
                          </a:solidFill>
                          <a:effectLst/>
                          <a:latin typeface="Calibri"/>
                          <a:ea typeface="Calibri"/>
                          <a:cs typeface="Times New Roman"/>
                        </a:rPr>
                        <a:t>3</a:t>
                      </a:r>
                      <a:r>
                        <a:rPr lang="en-US" sz="900">
                          <a:solidFill>
                            <a:srgbClr val="000000"/>
                          </a:solidFill>
                          <a:effectLst/>
                          <a:latin typeface="Calibri"/>
                          <a:ea typeface="Calibri"/>
                          <a:cs typeface="Times New Roman"/>
                        </a:rPr>
                        <a:t>,</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CFC:</a:t>
                      </a:r>
                      <a:endParaRPr lang="en-ZA" sz="900">
                        <a:effectLst/>
                        <a:latin typeface="Calibri"/>
                        <a:ea typeface="Calibri"/>
                        <a:cs typeface="Times New Roman"/>
                      </a:endParaRPr>
                    </a:p>
                    <a:p>
                      <a:pPr>
                        <a:lnSpc>
                          <a:spcPct val="107000"/>
                        </a:lnSpc>
                        <a:spcAft>
                          <a:spcPts val="0"/>
                        </a:spcAft>
                      </a:pPr>
                      <a:r>
                        <a:rPr lang="en-US" sz="900">
                          <a:solidFill>
                            <a:srgbClr val="000000"/>
                          </a:solidFill>
                          <a:effectLst/>
                          <a:latin typeface="Calibri"/>
                          <a:ea typeface="Calibri"/>
                          <a:cs typeface="Times New Roman"/>
                        </a:rPr>
                        <a:t>2*10</a:t>
                      </a:r>
                      <a:r>
                        <a:rPr lang="en-US" sz="900" baseline="30000">
                          <a:solidFill>
                            <a:srgbClr val="000000"/>
                          </a:solidFill>
                          <a:effectLst/>
                          <a:latin typeface="Calibri"/>
                          <a:ea typeface="Calibri"/>
                          <a:cs typeface="Times New Roman"/>
                        </a:rPr>
                        <a:t>-6</a:t>
                      </a:r>
                      <a:r>
                        <a:rPr lang="en-US" sz="900">
                          <a:solidFill>
                            <a:srgbClr val="000000"/>
                          </a:solidFill>
                          <a:effectLst/>
                          <a:latin typeface="Calibri"/>
                          <a:ea typeface="Calibri"/>
                          <a:cs typeface="Times New Roman"/>
                        </a:rPr>
                        <a:t>-&gt;10</a:t>
                      </a:r>
                      <a:r>
                        <a:rPr lang="en-US" sz="900" baseline="30000">
                          <a:solidFill>
                            <a:srgbClr val="000000"/>
                          </a:solidFill>
                          <a:effectLst/>
                          <a:latin typeface="Calibri"/>
                          <a:ea typeface="Calibri"/>
                          <a:cs typeface="Times New Roman"/>
                        </a:rPr>
                        <a:t>-3</a:t>
                      </a:r>
                      <a:endParaRPr lang="en-ZA" sz="90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baseline="30000" dirty="0">
                          <a:solidFill>
                            <a:srgbClr val="000000"/>
                          </a:solidFill>
                          <a:effectLst/>
                          <a:latin typeface="Calibri"/>
                          <a:ea typeface="Calibri"/>
                          <a:cs typeface="Times New Roman"/>
                        </a:rPr>
                        <a:t>14</a:t>
                      </a:r>
                      <a:r>
                        <a:rPr lang="en-US" sz="900" dirty="0">
                          <a:solidFill>
                            <a:srgbClr val="000000"/>
                          </a:solidFill>
                          <a:effectLst/>
                          <a:latin typeface="Calibri"/>
                          <a:ea typeface="Calibri"/>
                          <a:cs typeface="Times New Roman"/>
                        </a:rPr>
                        <a:t>C: 200-200000</a:t>
                      </a:r>
                      <a:endParaRPr lang="en-ZA" sz="900" dirty="0">
                        <a:effectLst/>
                        <a:latin typeface="Calibri"/>
                        <a:ea typeface="Calibri"/>
                        <a:cs typeface="Times New Roman"/>
                      </a:endParaRPr>
                    </a:p>
                    <a:p>
                      <a:pPr>
                        <a:lnSpc>
                          <a:spcPct val="107000"/>
                        </a:lnSpc>
                        <a:spcAft>
                          <a:spcPts val="0"/>
                        </a:spcAft>
                      </a:pPr>
                      <a:r>
                        <a:rPr lang="en-US" sz="900" baseline="30000" dirty="0">
                          <a:solidFill>
                            <a:srgbClr val="000000"/>
                          </a:solidFill>
                          <a:effectLst/>
                          <a:latin typeface="Calibri"/>
                          <a:ea typeface="Calibri"/>
                          <a:cs typeface="Times New Roman"/>
                        </a:rPr>
                        <a:t>3</a:t>
                      </a:r>
                      <a:r>
                        <a:rPr lang="en-US" sz="900" dirty="0">
                          <a:solidFill>
                            <a:srgbClr val="000000"/>
                          </a:solidFill>
                          <a:effectLst/>
                          <a:latin typeface="Calibri"/>
                          <a:ea typeface="Calibri"/>
                          <a:cs typeface="Times New Roman"/>
                        </a:rPr>
                        <a:t>H/He</a:t>
                      </a:r>
                      <a:r>
                        <a:rPr lang="en-US" sz="900" baseline="30000" dirty="0">
                          <a:solidFill>
                            <a:srgbClr val="000000"/>
                          </a:solidFill>
                          <a:effectLst/>
                          <a:latin typeface="Calibri"/>
                          <a:ea typeface="Calibri"/>
                          <a:cs typeface="Times New Roman"/>
                        </a:rPr>
                        <a:t>3</a:t>
                      </a:r>
                      <a:r>
                        <a:rPr lang="en-US" sz="900" dirty="0">
                          <a:solidFill>
                            <a:srgbClr val="000000"/>
                          </a:solidFill>
                          <a:effectLst/>
                          <a:latin typeface="Calibri"/>
                          <a:ea typeface="Calibri"/>
                          <a:cs typeface="Times New Roman"/>
                        </a:rPr>
                        <a:t>, CFC: 2-</a:t>
                      </a:r>
                      <a:endParaRPr lang="en-ZA" sz="900" dirty="0">
                        <a:effectLst/>
                        <a:latin typeface="Calibri"/>
                        <a:ea typeface="Calibri"/>
                        <a:cs typeface="Times New Roman"/>
                      </a:endParaRPr>
                    </a:p>
                    <a:p>
                      <a:pPr>
                        <a:lnSpc>
                          <a:spcPct val="107000"/>
                        </a:lnSpc>
                        <a:spcAft>
                          <a:spcPts val="0"/>
                        </a:spcAft>
                      </a:pPr>
                      <a:r>
                        <a:rPr lang="en-US" sz="900" dirty="0">
                          <a:solidFill>
                            <a:srgbClr val="000000"/>
                          </a:solidFill>
                          <a:effectLst/>
                          <a:latin typeface="Calibri"/>
                          <a:ea typeface="Calibri"/>
                          <a:cs typeface="Times New Roman"/>
                        </a:rPr>
                        <a:t>40</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3</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2</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spcAft>
                          <a:spcPts val="0"/>
                        </a:spcAft>
                      </a:pPr>
                      <a:r>
                        <a:rPr lang="en-US" sz="900" dirty="0">
                          <a:solidFill>
                            <a:srgbClr val="000000"/>
                          </a:solidFill>
                          <a:effectLst/>
                          <a:latin typeface="Calibri"/>
                          <a:ea typeface="Calibri"/>
                          <a:cs typeface="Times New Roman"/>
                        </a:rPr>
                        <a:t>3</a:t>
                      </a:r>
                      <a:endParaRPr lang="en-ZA" sz="900" dirty="0">
                        <a:effectLst/>
                        <a:latin typeface="Calibri"/>
                        <a:ea typeface="Calibri"/>
                        <a:cs typeface="Times New Roman"/>
                      </a:endParaRPr>
                    </a:p>
                  </a:txBody>
                  <a:tcPr marL="39677" marR="396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7"/>
                  </a:ext>
                </a:extLst>
              </a:tr>
            </a:tbl>
          </a:graphicData>
        </a:graphic>
      </p:graphicFrame>
      <p:sp>
        <p:nvSpPr>
          <p:cNvPr id="3" name="Rectangle 2">
            <a:extLst>
              <a:ext uri="{FF2B5EF4-FFF2-40B4-BE49-F238E27FC236}">
                <a16:creationId xmlns:a16="http://schemas.microsoft.com/office/drawing/2014/main" id="{069EE892-9CB1-4991-8A82-792F54D3D395}"/>
              </a:ext>
            </a:extLst>
          </p:cNvPr>
          <p:cNvSpPr/>
          <p:nvPr/>
        </p:nvSpPr>
        <p:spPr>
          <a:xfrm>
            <a:off x="7315201" y="3135"/>
            <a:ext cx="2516154" cy="6463308"/>
          </a:xfrm>
          <a:prstGeom prst="rect">
            <a:avLst/>
          </a:prstGeom>
        </p:spPr>
        <p:txBody>
          <a:bodyPr wrap="square">
            <a:spAutoFit/>
          </a:bodyPr>
          <a:lstStyle/>
          <a:p>
            <a:pPr lvl="0">
              <a:spcBef>
                <a:spcPct val="0"/>
              </a:spcBef>
            </a:pPr>
            <a:r>
              <a:rPr lang="en-ZA" dirty="0">
                <a:solidFill>
                  <a:srgbClr val="000099"/>
                </a:solidFill>
              </a:rPr>
              <a:t>Recharge value for potential recharge ad actual recharge has implications when making a decision about water allocation and water protection</a:t>
            </a:r>
          </a:p>
          <a:p>
            <a:pPr lvl="0">
              <a:spcBef>
                <a:spcPct val="0"/>
              </a:spcBef>
            </a:pPr>
            <a:endParaRPr lang="en-ZA" dirty="0">
              <a:solidFill>
                <a:srgbClr val="000099"/>
              </a:solidFill>
            </a:endParaRPr>
          </a:p>
          <a:p>
            <a:pPr lvl="0">
              <a:spcBef>
                <a:spcPct val="0"/>
              </a:spcBef>
            </a:pPr>
            <a:r>
              <a:rPr lang="en-ZA" dirty="0">
                <a:solidFill>
                  <a:srgbClr val="000099"/>
                </a:solidFill>
              </a:rPr>
              <a:t>We might allocate what is not actually available in the aquifer system</a:t>
            </a:r>
          </a:p>
          <a:p>
            <a:pPr lvl="0">
              <a:spcBef>
                <a:spcPct val="0"/>
              </a:spcBef>
            </a:pPr>
            <a:endParaRPr lang="en-ZA" dirty="0">
              <a:solidFill>
                <a:srgbClr val="000099"/>
              </a:solidFill>
            </a:endParaRPr>
          </a:p>
          <a:p>
            <a:pPr lvl="0">
              <a:spcBef>
                <a:spcPct val="0"/>
              </a:spcBef>
            </a:pPr>
            <a:r>
              <a:rPr lang="en-ZA" dirty="0">
                <a:solidFill>
                  <a:srgbClr val="000099"/>
                </a:solidFill>
              </a:rPr>
              <a:t>We might be making plans to protect the water that is not available in the aquifer system</a:t>
            </a:r>
          </a:p>
          <a:p>
            <a:pPr lvl="0">
              <a:spcBef>
                <a:spcPct val="0"/>
              </a:spcBef>
            </a:pPr>
            <a:endParaRPr lang="en-ZA" dirty="0">
              <a:solidFill>
                <a:srgbClr val="000099"/>
              </a:solidFill>
            </a:endParaRPr>
          </a:p>
          <a:p>
            <a:pPr lvl="0">
              <a:spcBef>
                <a:spcPct val="0"/>
              </a:spcBef>
            </a:pPr>
            <a:r>
              <a:rPr lang="en-ZA" dirty="0">
                <a:solidFill>
                  <a:srgbClr val="000099"/>
                </a:solidFill>
              </a:rPr>
              <a:t>Understand  hydrological zone then apply recommended methods [Scanlon et al 2002 in  Xu &amp; Beekman 2003]</a:t>
            </a:r>
          </a:p>
        </p:txBody>
      </p:sp>
    </p:spTree>
    <p:extLst>
      <p:ext uri="{BB962C8B-B14F-4D97-AF65-F5344CB8AC3E}">
        <p14:creationId xmlns:p14="http://schemas.microsoft.com/office/powerpoint/2010/main" val="3266226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8017D4E-8F50-4134-BDA1-E78AE28D8325}"/>
              </a:ext>
            </a:extLst>
          </p:cNvPr>
          <p:cNvPicPr>
            <a:picLocks noChangeAspect="1"/>
          </p:cNvPicPr>
          <p:nvPr/>
        </p:nvPicPr>
        <p:blipFill rotWithShape="1">
          <a:blip r:embed="rId2"/>
          <a:srcRect l="1004" r="640"/>
          <a:stretch/>
        </p:blipFill>
        <p:spPr>
          <a:xfrm>
            <a:off x="126899" y="1349406"/>
            <a:ext cx="9779101" cy="4226179"/>
          </a:xfrm>
          <a:prstGeom prst="rect">
            <a:avLst/>
          </a:prstGeom>
        </p:spPr>
      </p:pic>
      <p:pic>
        <p:nvPicPr>
          <p:cNvPr id="3" name="Picture 2">
            <a:extLst>
              <a:ext uri="{FF2B5EF4-FFF2-40B4-BE49-F238E27FC236}">
                <a16:creationId xmlns:a16="http://schemas.microsoft.com/office/drawing/2014/main" id="{EDDA36E7-26C2-44FD-A5B8-370836F96040}"/>
              </a:ext>
            </a:extLst>
          </p:cNvPr>
          <p:cNvPicPr>
            <a:picLocks noChangeAspect="1"/>
          </p:cNvPicPr>
          <p:nvPr/>
        </p:nvPicPr>
        <p:blipFill rotWithShape="1">
          <a:blip r:embed="rId3"/>
          <a:srcRect t="16534"/>
          <a:stretch/>
        </p:blipFill>
        <p:spPr>
          <a:xfrm>
            <a:off x="0" y="816746"/>
            <a:ext cx="9906000" cy="532660"/>
          </a:xfrm>
          <a:prstGeom prst="rect">
            <a:avLst/>
          </a:prstGeom>
        </p:spPr>
      </p:pic>
      <p:sp>
        <p:nvSpPr>
          <p:cNvPr id="4" name="Rectangle 3">
            <a:extLst>
              <a:ext uri="{FF2B5EF4-FFF2-40B4-BE49-F238E27FC236}">
                <a16:creationId xmlns:a16="http://schemas.microsoft.com/office/drawing/2014/main" id="{8F14BFCF-1CD9-462F-ACB4-8D3304231174}"/>
              </a:ext>
            </a:extLst>
          </p:cNvPr>
          <p:cNvSpPr/>
          <p:nvPr/>
        </p:nvSpPr>
        <p:spPr>
          <a:xfrm>
            <a:off x="19600" y="5759342"/>
            <a:ext cx="8251233" cy="954107"/>
          </a:xfrm>
          <a:prstGeom prst="rect">
            <a:avLst/>
          </a:prstGeom>
        </p:spPr>
        <p:txBody>
          <a:bodyPr wrap="none">
            <a:spAutoFit/>
          </a:bodyPr>
          <a:lstStyle/>
          <a:p>
            <a:pPr lvl="0"/>
            <a:r>
              <a:rPr lang="en-ZA" sz="2800" dirty="0"/>
              <a:t>Methods that are recommended for the saturated zone</a:t>
            </a:r>
          </a:p>
          <a:p>
            <a:pPr lvl="0"/>
            <a:r>
              <a:rPr lang="en-ZA" sz="2800" dirty="0"/>
              <a:t> are suitable for estimating Local Vs regional recharge</a:t>
            </a:r>
          </a:p>
        </p:txBody>
      </p:sp>
    </p:spTree>
    <p:extLst>
      <p:ext uri="{BB962C8B-B14F-4D97-AF65-F5344CB8AC3E}">
        <p14:creationId xmlns:p14="http://schemas.microsoft.com/office/powerpoint/2010/main" val="4659189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1735</TotalTime>
  <Words>5322</Words>
  <Application>Microsoft Office PowerPoint</Application>
  <PresentationFormat>A4 Paper (210x297 mm)</PresentationFormat>
  <Paragraphs>658</Paragraphs>
  <Slides>78</Slides>
  <Notes>2</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93" baseType="lpstr">
      <vt:lpstr>MS PGothic</vt:lpstr>
      <vt:lpstr>MS PGothic</vt:lpstr>
      <vt:lpstr>宋体</vt:lpstr>
      <vt:lpstr>Arial</vt:lpstr>
      <vt:lpstr>Arial Black</vt:lpstr>
      <vt:lpstr>Bookman Old Style</vt:lpstr>
      <vt:lpstr>Calibri</vt:lpstr>
      <vt:lpstr>Calibri Light</vt:lpstr>
      <vt:lpstr>Cambria Math</vt:lpstr>
      <vt:lpstr>HiddenHorzOCl</vt:lpstr>
      <vt:lpstr>Symbol</vt:lpstr>
      <vt:lpstr>Times New Roman</vt:lpstr>
      <vt:lpstr>Wingdings</vt:lpstr>
      <vt:lpstr>Office Theme</vt:lpstr>
      <vt:lpstr>Unknown</vt:lpstr>
      <vt:lpstr> GDRM methodology: Progress update  </vt:lpstr>
      <vt:lpstr>Outline of the presentation</vt:lpstr>
      <vt:lpstr>PowerPoint Presentation</vt:lpstr>
      <vt:lpstr>Why are we here this week?</vt:lpstr>
      <vt:lpstr>The focus of the workshop</vt:lpstr>
      <vt:lpstr> GDRM methodology: Progress update   </vt:lpstr>
      <vt:lpstr>1. Recharge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Take home message</vt:lpstr>
      <vt:lpstr>Calculations will be demonstrated during the practical session</vt:lpstr>
      <vt:lpstr>2. Groundwater Contribution to Baseflow</vt:lpstr>
      <vt:lpstr>Groundwater contribution to baseflow</vt:lpstr>
      <vt:lpstr>PowerPoint Presentation</vt:lpstr>
      <vt:lpstr>PowerPoint Presentation</vt:lpstr>
      <vt:lpstr>PowerPoint Presentation</vt:lpstr>
      <vt:lpstr>PowerPoint Presentation</vt:lpstr>
      <vt:lpstr> GDRM methodology: Progress update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Practical session</vt:lpstr>
      <vt:lpstr> GDRM methodology: Progress update   </vt:lpstr>
      <vt:lpstr>PowerPoint Presentation</vt:lpstr>
      <vt:lpstr>PowerPoint Presentation</vt:lpstr>
      <vt:lpstr>PowerPoint Presentation</vt:lpstr>
      <vt:lpstr>PowerPoint Presentation</vt:lpstr>
      <vt:lpstr>PowerPoint Presentation</vt:lpstr>
      <vt:lpstr>Practical session</vt:lpstr>
      <vt:lpstr> GDRM methodology: Progress update   </vt:lpstr>
      <vt:lpstr>Using groundwater quality index rather than EC as a parameter of water quality status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Practical session</vt:lpstr>
      <vt:lpstr> GDRM methodology: Progress update   </vt:lpstr>
      <vt:lpstr>Demonstration of data sources, data type, step-by-step</vt:lpstr>
      <vt:lpstr> GDRM methodology: Progress update   </vt:lpstr>
      <vt:lpstr>PowerPoint Presentation</vt:lpstr>
      <vt:lpstr>PowerPoint Presentation</vt:lpstr>
      <vt:lpstr>PowerPoint Presentation</vt:lpstr>
      <vt:lpstr>PowerPoint Presentation</vt:lpstr>
      <vt:lpstr> GDRM methodology: Progress update   </vt:lpstr>
      <vt:lpstr>PowerPoint Presentation</vt:lpstr>
      <vt:lpstr>PowerPoint Presentation</vt:lpstr>
      <vt:lpstr>PowerPoint Presentation</vt:lpstr>
      <vt:lpstr>   Quantitative Water Quality Classes  </vt:lpstr>
      <vt:lpstr>PowerPoint Presentation</vt:lpstr>
      <vt:lpstr>Discussion for input on the quality component of the reserve the use of water quality guideline</vt:lpstr>
      <vt:lpstr> GDRM methodology: Progress update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NDorfling</dc:creator>
  <cp:lastModifiedBy>Thokozani Kanyerere</cp:lastModifiedBy>
  <cp:revision>118</cp:revision>
  <dcterms:created xsi:type="dcterms:W3CDTF">2015-03-11T08:56:03Z</dcterms:created>
  <dcterms:modified xsi:type="dcterms:W3CDTF">2023-07-03T07:16:29Z</dcterms:modified>
</cp:coreProperties>
</file>